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2" r:id="rId6"/>
    <p:sldId id="261" r:id="rId7"/>
    <p:sldId id="260" r:id="rId8"/>
    <p:sldId id="263" r:id="rId9"/>
    <p:sldId id="264" r:id="rId10"/>
    <p:sldId id="267" r:id="rId11"/>
    <p:sldId id="268" r:id="rId12"/>
    <p:sldId id="269" r:id="rId13"/>
    <p:sldId id="270" r:id="rId14"/>
    <p:sldId id="281" r:id="rId15"/>
    <p:sldId id="275" r:id="rId16"/>
    <p:sldId id="276"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5" autoAdjust="0"/>
    <p:restoredTop sz="94660"/>
  </p:normalViewPr>
  <p:slideViewPr>
    <p:cSldViewPr snapToGrid="0">
      <p:cViewPr varScale="1">
        <p:scale>
          <a:sx n="70" d="100"/>
          <a:sy n="70" d="100"/>
        </p:scale>
        <p:origin x="-570"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I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C036C5AF-0774-47D8-A939-6ED5D1B7DA10}" type="datetimeFigureOut">
              <a:rPr lang="en-IN" smtClean="0"/>
              <a:t>22-03-2018</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1A6A1EF2-D2EE-47C5-A42A-0E7637A99BB7}" type="slidenum">
              <a:rPr lang="en-IN" smtClean="0"/>
              <a:t>‹#›</a:t>
            </a:fld>
            <a:endParaRPr lang="en-IN"/>
          </a:p>
        </p:txBody>
      </p:sp>
    </p:spTree>
    <p:extLst>
      <p:ext uri="{BB962C8B-B14F-4D97-AF65-F5344CB8AC3E}">
        <p14:creationId xmlns:p14="http://schemas.microsoft.com/office/powerpoint/2010/main" val="34915962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C036C5AF-0774-47D8-A939-6ED5D1B7DA10}" type="datetimeFigureOut">
              <a:rPr lang="en-IN" smtClean="0"/>
              <a:t>22-03-2018</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1A6A1EF2-D2EE-47C5-A42A-0E7637A99BB7}" type="slidenum">
              <a:rPr lang="en-IN" smtClean="0"/>
              <a:t>‹#›</a:t>
            </a:fld>
            <a:endParaRPr lang="en-IN"/>
          </a:p>
        </p:txBody>
      </p:sp>
    </p:spTree>
    <p:extLst>
      <p:ext uri="{BB962C8B-B14F-4D97-AF65-F5344CB8AC3E}">
        <p14:creationId xmlns:p14="http://schemas.microsoft.com/office/powerpoint/2010/main" val="4016255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C036C5AF-0774-47D8-A939-6ED5D1B7DA10}" type="datetimeFigureOut">
              <a:rPr lang="en-IN" smtClean="0"/>
              <a:t>22-03-2018</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1A6A1EF2-D2EE-47C5-A42A-0E7637A99BB7}" type="slidenum">
              <a:rPr lang="en-IN" smtClean="0"/>
              <a:t>‹#›</a:t>
            </a:fld>
            <a:endParaRPr lang="en-IN"/>
          </a:p>
        </p:txBody>
      </p:sp>
    </p:spTree>
    <p:extLst>
      <p:ext uri="{BB962C8B-B14F-4D97-AF65-F5344CB8AC3E}">
        <p14:creationId xmlns:p14="http://schemas.microsoft.com/office/powerpoint/2010/main" val="29223447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C036C5AF-0774-47D8-A939-6ED5D1B7DA10}" type="datetimeFigureOut">
              <a:rPr lang="en-IN" smtClean="0"/>
              <a:t>22-03-2018</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1A6A1EF2-D2EE-47C5-A42A-0E7637A99BB7}" type="slidenum">
              <a:rPr lang="en-IN" smtClean="0"/>
              <a:t>‹#›</a:t>
            </a:fld>
            <a:endParaRPr lang="en-IN"/>
          </a:p>
        </p:txBody>
      </p:sp>
    </p:spTree>
    <p:extLst>
      <p:ext uri="{BB962C8B-B14F-4D97-AF65-F5344CB8AC3E}">
        <p14:creationId xmlns:p14="http://schemas.microsoft.com/office/powerpoint/2010/main" val="7497180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I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036C5AF-0774-47D8-A939-6ED5D1B7DA10}" type="datetimeFigureOut">
              <a:rPr lang="en-IN" smtClean="0"/>
              <a:t>22-03-2018</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1A6A1EF2-D2EE-47C5-A42A-0E7637A99BB7}" type="slidenum">
              <a:rPr lang="en-IN" smtClean="0"/>
              <a:t>‹#›</a:t>
            </a:fld>
            <a:endParaRPr lang="en-IN"/>
          </a:p>
        </p:txBody>
      </p:sp>
    </p:spTree>
    <p:extLst>
      <p:ext uri="{BB962C8B-B14F-4D97-AF65-F5344CB8AC3E}">
        <p14:creationId xmlns:p14="http://schemas.microsoft.com/office/powerpoint/2010/main" val="25686378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C036C5AF-0774-47D8-A939-6ED5D1B7DA10}" type="datetimeFigureOut">
              <a:rPr lang="en-IN" smtClean="0"/>
              <a:t>22-03-2018</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1A6A1EF2-D2EE-47C5-A42A-0E7637A99BB7}" type="slidenum">
              <a:rPr lang="en-IN" smtClean="0"/>
              <a:t>‹#›</a:t>
            </a:fld>
            <a:endParaRPr lang="en-IN"/>
          </a:p>
        </p:txBody>
      </p:sp>
    </p:spTree>
    <p:extLst>
      <p:ext uri="{BB962C8B-B14F-4D97-AF65-F5344CB8AC3E}">
        <p14:creationId xmlns:p14="http://schemas.microsoft.com/office/powerpoint/2010/main" val="1259294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I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C036C5AF-0774-47D8-A939-6ED5D1B7DA10}" type="datetimeFigureOut">
              <a:rPr lang="en-IN" smtClean="0"/>
              <a:t>22-03-2018</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1A6A1EF2-D2EE-47C5-A42A-0E7637A99BB7}" type="slidenum">
              <a:rPr lang="en-IN" smtClean="0"/>
              <a:t>‹#›</a:t>
            </a:fld>
            <a:endParaRPr lang="en-IN"/>
          </a:p>
        </p:txBody>
      </p:sp>
    </p:spTree>
    <p:extLst>
      <p:ext uri="{BB962C8B-B14F-4D97-AF65-F5344CB8AC3E}">
        <p14:creationId xmlns:p14="http://schemas.microsoft.com/office/powerpoint/2010/main" val="27782263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C036C5AF-0774-47D8-A939-6ED5D1B7DA10}" type="datetimeFigureOut">
              <a:rPr lang="en-IN" smtClean="0"/>
              <a:t>22-03-2018</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1A6A1EF2-D2EE-47C5-A42A-0E7637A99BB7}" type="slidenum">
              <a:rPr lang="en-IN" smtClean="0"/>
              <a:t>‹#›</a:t>
            </a:fld>
            <a:endParaRPr lang="en-IN"/>
          </a:p>
        </p:txBody>
      </p:sp>
    </p:spTree>
    <p:extLst>
      <p:ext uri="{BB962C8B-B14F-4D97-AF65-F5344CB8AC3E}">
        <p14:creationId xmlns:p14="http://schemas.microsoft.com/office/powerpoint/2010/main" val="29163019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036C5AF-0774-47D8-A939-6ED5D1B7DA10}" type="datetimeFigureOut">
              <a:rPr lang="en-IN" smtClean="0"/>
              <a:t>22-03-2018</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1A6A1EF2-D2EE-47C5-A42A-0E7637A99BB7}" type="slidenum">
              <a:rPr lang="en-IN" smtClean="0"/>
              <a:t>‹#›</a:t>
            </a:fld>
            <a:endParaRPr lang="en-IN"/>
          </a:p>
        </p:txBody>
      </p:sp>
    </p:spTree>
    <p:extLst>
      <p:ext uri="{BB962C8B-B14F-4D97-AF65-F5344CB8AC3E}">
        <p14:creationId xmlns:p14="http://schemas.microsoft.com/office/powerpoint/2010/main" val="1182446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I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036C5AF-0774-47D8-A939-6ED5D1B7DA10}" type="datetimeFigureOut">
              <a:rPr lang="en-IN" smtClean="0"/>
              <a:t>22-03-2018</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1A6A1EF2-D2EE-47C5-A42A-0E7637A99BB7}" type="slidenum">
              <a:rPr lang="en-IN" smtClean="0"/>
              <a:t>‹#›</a:t>
            </a:fld>
            <a:endParaRPr lang="en-IN"/>
          </a:p>
        </p:txBody>
      </p:sp>
    </p:spTree>
    <p:extLst>
      <p:ext uri="{BB962C8B-B14F-4D97-AF65-F5344CB8AC3E}">
        <p14:creationId xmlns:p14="http://schemas.microsoft.com/office/powerpoint/2010/main" val="32949248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I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036C5AF-0774-47D8-A939-6ED5D1B7DA10}" type="datetimeFigureOut">
              <a:rPr lang="en-IN" smtClean="0"/>
              <a:t>22-03-2018</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1A6A1EF2-D2EE-47C5-A42A-0E7637A99BB7}" type="slidenum">
              <a:rPr lang="en-IN" smtClean="0"/>
              <a:t>‹#›</a:t>
            </a:fld>
            <a:endParaRPr lang="en-IN"/>
          </a:p>
        </p:txBody>
      </p:sp>
    </p:spTree>
    <p:extLst>
      <p:ext uri="{BB962C8B-B14F-4D97-AF65-F5344CB8AC3E}">
        <p14:creationId xmlns:p14="http://schemas.microsoft.com/office/powerpoint/2010/main" val="815926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36C5AF-0774-47D8-A939-6ED5D1B7DA10}" type="datetimeFigureOut">
              <a:rPr lang="en-IN" smtClean="0"/>
              <a:t>22-03-2018</a:t>
            </a:fld>
            <a:endParaRPr lang="en-I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6A1EF2-D2EE-47C5-A42A-0E7637A99BB7}" type="slidenum">
              <a:rPr lang="en-IN" smtClean="0"/>
              <a:t>‹#›</a:t>
            </a:fld>
            <a:endParaRPr lang="en-IN"/>
          </a:p>
        </p:txBody>
      </p:sp>
    </p:spTree>
    <p:extLst>
      <p:ext uri="{BB962C8B-B14F-4D97-AF65-F5344CB8AC3E}">
        <p14:creationId xmlns:p14="http://schemas.microsoft.com/office/powerpoint/2010/main" val="31763367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IN" dirty="0" smtClean="0"/>
              <a:t>Common Biomedical Waste Treatment Facility</a:t>
            </a:r>
            <a:endParaRPr lang="en-IN" dirty="0"/>
          </a:p>
        </p:txBody>
      </p:sp>
      <p:sp>
        <p:nvSpPr>
          <p:cNvPr id="3" name="Subtitle 2"/>
          <p:cNvSpPr>
            <a:spLocks noGrp="1"/>
          </p:cNvSpPr>
          <p:nvPr>
            <p:ph type="subTitle" idx="1"/>
          </p:nvPr>
        </p:nvSpPr>
        <p:spPr/>
        <p:txBody>
          <a:bodyPr/>
          <a:lstStyle/>
          <a:p>
            <a:r>
              <a:rPr lang="en-IN" dirty="0" smtClean="0"/>
              <a:t> </a:t>
            </a:r>
            <a:endParaRPr lang="en-IN" dirty="0" smtClean="0"/>
          </a:p>
          <a:p>
            <a:endParaRPr lang="en-IN" dirty="0"/>
          </a:p>
        </p:txBody>
      </p:sp>
    </p:spTree>
    <p:extLst>
      <p:ext uri="{BB962C8B-B14F-4D97-AF65-F5344CB8AC3E}">
        <p14:creationId xmlns:p14="http://schemas.microsoft.com/office/powerpoint/2010/main" val="18990029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COVERAGE AREA OF CBWTF</a:t>
            </a:r>
            <a:endParaRPr lang="en-IN" dirty="0"/>
          </a:p>
        </p:txBody>
      </p:sp>
      <p:sp>
        <p:nvSpPr>
          <p:cNvPr id="3" name="Content Placeholder 2"/>
          <p:cNvSpPr>
            <a:spLocks noGrp="1"/>
          </p:cNvSpPr>
          <p:nvPr>
            <p:ph idx="1"/>
          </p:nvPr>
        </p:nvSpPr>
        <p:spPr>
          <a:xfrm>
            <a:off x="838200" y="1427356"/>
            <a:ext cx="10515600" cy="4749607"/>
          </a:xfrm>
        </p:spPr>
        <p:txBody>
          <a:bodyPr/>
          <a:lstStyle/>
          <a:p>
            <a:r>
              <a:rPr lang="en-IN" dirty="0" smtClean="0"/>
              <a:t>To </a:t>
            </a:r>
            <a:r>
              <a:rPr lang="en-IN" dirty="0"/>
              <a:t>cater healthcare units situated at a radial distance of 75 KM. However, in a coverage area where 10,000 beds are not available within a radial distance of 75 KM, existing CBWTF in the locality (located within the respective State/UT) may be allowed to cater the healthcare units situated </a:t>
            </a:r>
            <a:r>
              <a:rPr lang="en-IN" dirty="0" err="1"/>
              <a:t>upto</a:t>
            </a:r>
            <a:r>
              <a:rPr lang="en-IN" dirty="0"/>
              <a:t> 150 KM radius w.r.to its location provided the bio-medical waste generated is collected, treated and disposed of within 48 hours as stipulated under the BMWM Rules. </a:t>
            </a:r>
          </a:p>
        </p:txBody>
      </p:sp>
    </p:spTree>
    <p:extLst>
      <p:ext uri="{BB962C8B-B14F-4D97-AF65-F5344CB8AC3E}">
        <p14:creationId xmlns:p14="http://schemas.microsoft.com/office/powerpoint/2010/main" val="320797076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Content Placeholder 2"/>
          <p:cNvSpPr>
            <a:spLocks noGrp="1"/>
          </p:cNvSpPr>
          <p:nvPr>
            <p:ph idx="1"/>
          </p:nvPr>
        </p:nvSpPr>
        <p:spPr/>
        <p:txBody>
          <a:bodyPr/>
          <a:lstStyle/>
          <a:p>
            <a:r>
              <a:rPr lang="en-IN" dirty="0"/>
              <a:t>In case, number of beds is exceeding &gt;10,000 beds in a locality (i.e. coverage area of the CBWTF under reference) and the existing treatment capacity is not adequate, in such a case, a new CBWTF may be allowed in such a locality in compliance to various provisions notified under the Environment (Protection) Act, 1986, to cater services only to such additional bed strength of the HCFs located. </a:t>
            </a:r>
          </a:p>
        </p:txBody>
      </p:sp>
    </p:spTree>
    <p:extLst>
      <p:ext uri="{BB962C8B-B14F-4D97-AF65-F5344CB8AC3E}">
        <p14:creationId xmlns:p14="http://schemas.microsoft.com/office/powerpoint/2010/main" val="18701079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 TREATMENT EQUIPMENT</a:t>
            </a:r>
            <a:endParaRPr lang="en-IN" dirty="0"/>
          </a:p>
        </p:txBody>
      </p:sp>
      <p:sp>
        <p:nvSpPr>
          <p:cNvPr id="3" name="Content Placeholder 2"/>
          <p:cNvSpPr>
            <a:spLocks noGrp="1"/>
          </p:cNvSpPr>
          <p:nvPr>
            <p:ph idx="1"/>
          </p:nvPr>
        </p:nvSpPr>
        <p:spPr/>
        <p:txBody>
          <a:bodyPr>
            <a:normAutofit fontScale="85000" lnSpcReduction="20000"/>
          </a:bodyPr>
          <a:lstStyle/>
          <a:p>
            <a:r>
              <a:rPr lang="en-IN" b="1" dirty="0"/>
              <a:t>a) Incineration/Plasma Pyrolysis </a:t>
            </a:r>
            <a:endParaRPr lang="en-IN" b="1" dirty="0" smtClean="0"/>
          </a:p>
          <a:p>
            <a:endParaRPr lang="en-IN" b="1" dirty="0" smtClean="0"/>
          </a:p>
          <a:p>
            <a:r>
              <a:rPr lang="en-IN" dirty="0" smtClean="0"/>
              <a:t>b) </a:t>
            </a:r>
            <a:r>
              <a:rPr lang="en-IN" b="1" dirty="0" smtClean="0"/>
              <a:t>Autoclaving/</a:t>
            </a:r>
            <a:r>
              <a:rPr lang="en-IN" b="1" dirty="0" err="1" smtClean="0"/>
              <a:t>Hydroclaving</a:t>
            </a:r>
            <a:endParaRPr lang="en-IN" b="1" dirty="0" smtClean="0"/>
          </a:p>
          <a:p>
            <a:r>
              <a:rPr lang="en-IN" b="1" dirty="0" smtClean="0"/>
              <a:t>c</a:t>
            </a:r>
            <a:r>
              <a:rPr lang="en-IN" b="1" dirty="0"/>
              <a:t>) </a:t>
            </a:r>
            <a:r>
              <a:rPr lang="en-IN" b="1" dirty="0" smtClean="0"/>
              <a:t>Microwaving</a:t>
            </a:r>
          </a:p>
          <a:p>
            <a:r>
              <a:rPr lang="en-IN" b="1" dirty="0" smtClean="0"/>
              <a:t> </a:t>
            </a:r>
            <a:r>
              <a:rPr lang="en-IN" b="1" dirty="0"/>
              <a:t>d) Chemical </a:t>
            </a:r>
            <a:r>
              <a:rPr lang="en-IN" b="1" dirty="0" smtClean="0"/>
              <a:t>disinfection</a:t>
            </a:r>
          </a:p>
          <a:p>
            <a:r>
              <a:rPr lang="en-IN" b="1" dirty="0" smtClean="0"/>
              <a:t> </a:t>
            </a:r>
            <a:r>
              <a:rPr lang="en-IN" b="1" dirty="0"/>
              <a:t>e) Dry heat sterilization </a:t>
            </a:r>
            <a:endParaRPr lang="en-IN" b="1" dirty="0" smtClean="0"/>
          </a:p>
          <a:p>
            <a:r>
              <a:rPr lang="en-IN" b="1" dirty="0"/>
              <a:t>f) </a:t>
            </a:r>
            <a:r>
              <a:rPr lang="en-IN" b="1" dirty="0" smtClean="0"/>
              <a:t>Shredder</a:t>
            </a:r>
          </a:p>
          <a:p>
            <a:r>
              <a:rPr lang="en-IN" b="1" dirty="0" smtClean="0"/>
              <a:t> </a:t>
            </a:r>
            <a:r>
              <a:rPr lang="en-IN" b="1" dirty="0"/>
              <a:t>g) Sharp pit/ </a:t>
            </a:r>
            <a:r>
              <a:rPr lang="en-IN" b="1" dirty="0" smtClean="0"/>
              <a:t>Encapsulation</a:t>
            </a:r>
          </a:p>
          <a:p>
            <a:r>
              <a:rPr lang="en-IN" b="1" dirty="0" smtClean="0"/>
              <a:t>H)deep burial</a:t>
            </a:r>
          </a:p>
          <a:p>
            <a:r>
              <a:rPr lang="en-IN" b="1" dirty="0" smtClean="0"/>
              <a:t>I)NON BURN TECHNOLOGY</a:t>
            </a:r>
          </a:p>
          <a:p>
            <a:r>
              <a:rPr lang="en-IN" b="1" dirty="0" smtClean="0"/>
              <a:t>j</a:t>
            </a:r>
            <a:r>
              <a:rPr lang="en-IN" b="1" dirty="0"/>
              <a:t>) Vehicle/Containers washing facility </a:t>
            </a:r>
            <a:endParaRPr lang="en-IN" b="1" dirty="0" smtClean="0"/>
          </a:p>
          <a:p>
            <a:endParaRPr lang="en-IN" b="1" dirty="0" smtClean="0"/>
          </a:p>
          <a:p>
            <a:endParaRPr lang="en-IN" b="1" dirty="0" smtClean="0"/>
          </a:p>
        </p:txBody>
      </p:sp>
    </p:spTree>
    <p:extLst>
      <p:ext uri="{BB962C8B-B14F-4D97-AF65-F5344CB8AC3E}">
        <p14:creationId xmlns:p14="http://schemas.microsoft.com/office/powerpoint/2010/main" val="38904810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Content Placeholder 2"/>
          <p:cNvSpPr>
            <a:spLocks noGrp="1"/>
          </p:cNvSpPr>
          <p:nvPr>
            <p:ph idx="1"/>
          </p:nvPr>
        </p:nvSpPr>
        <p:spPr/>
        <p:txBody>
          <a:bodyPr/>
          <a:lstStyle/>
          <a:p>
            <a:r>
              <a:rPr lang="en-IN" b="1" dirty="0"/>
              <a:t>k) Effluent Treatment Plant </a:t>
            </a:r>
            <a:endParaRPr lang="en-IN" dirty="0"/>
          </a:p>
        </p:txBody>
      </p:sp>
    </p:spTree>
    <p:extLst>
      <p:ext uri="{BB962C8B-B14F-4D97-AF65-F5344CB8AC3E}">
        <p14:creationId xmlns:p14="http://schemas.microsoft.com/office/powerpoint/2010/main" val="8029281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231819" y="-502276"/>
            <a:ext cx="12423820" cy="7360276"/>
          </a:xfrm>
          <a:prstGeom prst="rect">
            <a:avLst/>
          </a:prstGeom>
        </p:spPr>
      </p:pic>
    </p:spTree>
    <p:extLst>
      <p:ext uri="{BB962C8B-B14F-4D97-AF65-F5344CB8AC3E}">
        <p14:creationId xmlns:p14="http://schemas.microsoft.com/office/powerpoint/2010/main" val="20636756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dirty="0"/>
          </a:p>
        </p:txBody>
      </p:sp>
      <p:pic>
        <p:nvPicPr>
          <p:cNvPr id="4" name="Content Placeholder 3"/>
          <p:cNvPicPr>
            <a:picLocks noGrp="1" noChangeAspect="1"/>
          </p:cNvPicPr>
          <p:nvPr>
            <p:ph idx="1"/>
          </p:nvPr>
        </p:nvPicPr>
        <p:blipFill>
          <a:blip r:embed="rId2"/>
          <a:stretch>
            <a:fillRect/>
          </a:stretch>
        </p:blipFill>
        <p:spPr>
          <a:xfrm>
            <a:off x="244699" y="0"/>
            <a:ext cx="11947301" cy="6403665"/>
          </a:xfrm>
          <a:prstGeom prst="rect">
            <a:avLst/>
          </a:prstGeom>
        </p:spPr>
      </p:pic>
    </p:spTree>
    <p:extLst>
      <p:ext uri="{BB962C8B-B14F-4D97-AF65-F5344CB8AC3E}">
        <p14:creationId xmlns:p14="http://schemas.microsoft.com/office/powerpoint/2010/main" val="283740623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Content Placeholder 2"/>
          <p:cNvSpPr>
            <a:spLocks noGrp="1"/>
          </p:cNvSpPr>
          <p:nvPr>
            <p:ph idx="1"/>
          </p:nvPr>
        </p:nvSpPr>
        <p:spPr/>
        <p:txBody>
          <a:bodyPr/>
          <a:lstStyle/>
          <a:p>
            <a:r>
              <a:rPr lang="en-IN" dirty="0" smtClean="0"/>
              <a:t>THANK YOU</a:t>
            </a:r>
            <a:endParaRPr lang="en-IN" dirty="0"/>
          </a:p>
        </p:txBody>
      </p:sp>
    </p:spTree>
    <p:extLst>
      <p:ext uri="{BB962C8B-B14F-4D97-AF65-F5344CB8AC3E}">
        <p14:creationId xmlns:p14="http://schemas.microsoft.com/office/powerpoint/2010/main" val="14255025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COMMON BIOMEDICAL WASTE TREATMENT AND DISPOSAL FACILITY</a:t>
            </a:r>
            <a:endParaRPr lang="en-IN" dirty="0"/>
          </a:p>
        </p:txBody>
      </p:sp>
      <p:sp>
        <p:nvSpPr>
          <p:cNvPr id="3" name="Content Placeholder 2"/>
          <p:cNvSpPr>
            <a:spLocks noGrp="1"/>
          </p:cNvSpPr>
          <p:nvPr>
            <p:ph idx="1"/>
          </p:nvPr>
        </p:nvSpPr>
        <p:spPr/>
        <p:txBody>
          <a:bodyPr/>
          <a:lstStyle/>
          <a:p>
            <a:r>
              <a:rPr lang="en-IN" dirty="0"/>
              <a:t>According to the Bio-medical Waste Management Rules, 2016, "bio-medical waste treatment and disposal facility" means any facility wherein treatment, disposal of bio-medical waste or processes incidental to such treatment and disposal is carried out, and includes common bio-medical waste treatment </a:t>
            </a:r>
            <a:r>
              <a:rPr lang="en-IN" dirty="0" smtClean="0"/>
              <a:t>facilities</a:t>
            </a:r>
          </a:p>
          <a:p>
            <a:r>
              <a:rPr lang="en-IN" dirty="0" smtClean="0"/>
              <a:t> </a:t>
            </a:r>
            <a:r>
              <a:rPr lang="en-IN" dirty="0"/>
              <a:t>and "operator of a common bio-medical waste treatment facility" means a person who owns or controls a Common Bio-medical Waste Treatment and Disposal Facility (CBWTF) for the collection, reception, storage, transport, treatment, disposal or any other form of handling of bio-medical waste. </a:t>
            </a:r>
          </a:p>
        </p:txBody>
      </p:sp>
    </p:spTree>
    <p:extLst>
      <p:ext uri="{BB962C8B-B14F-4D97-AF65-F5344CB8AC3E}">
        <p14:creationId xmlns:p14="http://schemas.microsoft.com/office/powerpoint/2010/main" val="11797097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CBWTF…</a:t>
            </a:r>
            <a:endParaRPr lang="en-IN" dirty="0"/>
          </a:p>
        </p:txBody>
      </p:sp>
      <p:sp>
        <p:nvSpPr>
          <p:cNvPr id="3" name="Content Placeholder 2"/>
          <p:cNvSpPr>
            <a:spLocks noGrp="1"/>
          </p:cNvSpPr>
          <p:nvPr>
            <p:ph idx="1"/>
          </p:nvPr>
        </p:nvSpPr>
        <p:spPr/>
        <p:txBody>
          <a:bodyPr>
            <a:normAutofit lnSpcReduction="10000"/>
          </a:bodyPr>
          <a:lstStyle/>
          <a:p>
            <a:r>
              <a:rPr lang="en-IN" dirty="0"/>
              <a:t>A Common Bio-medical Waste Treatment and Disposal Facility (CBWTF) is a set up where biomedical waste generated from member health care facilities is imparted necessary treatment to reduce adverse effects that this waste may pose on human health and environment. The treated recyclable waste may finally be sent for disposal in a secured landfill or for recycling </a:t>
            </a:r>
            <a:r>
              <a:rPr lang="en-IN" dirty="0" smtClean="0"/>
              <a:t>.</a:t>
            </a:r>
            <a:r>
              <a:rPr lang="en-IN" dirty="0"/>
              <a:t> </a:t>
            </a:r>
            <a:endParaRPr lang="en-IN" dirty="0" smtClean="0"/>
          </a:p>
          <a:p>
            <a:r>
              <a:rPr lang="en-IN" dirty="0" smtClean="0"/>
              <a:t>The </a:t>
            </a:r>
            <a:r>
              <a:rPr lang="en-IN" dirty="0"/>
              <a:t>Bio-medical Waste Management Rules, 2016 (hereafter referred as BMWM Rules) restricts occupier for establishment of on-site or captive bio-medical waste treatment and disposal facility, if a service of common bio- medical waste treatment and disposal facility is available within a distance of seventy-five </a:t>
            </a:r>
            <a:r>
              <a:rPr lang="en-IN" dirty="0" smtClean="0"/>
              <a:t>kilometre. </a:t>
            </a:r>
          </a:p>
          <a:p>
            <a:endParaRPr lang="en-IN" dirty="0"/>
          </a:p>
        </p:txBody>
      </p:sp>
    </p:spTree>
    <p:extLst>
      <p:ext uri="{BB962C8B-B14F-4D97-AF65-F5344CB8AC3E}">
        <p14:creationId xmlns:p14="http://schemas.microsoft.com/office/powerpoint/2010/main" val="38619906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1513"/>
            <a:ext cx="10515600" cy="1579176"/>
          </a:xfrm>
        </p:spPr>
        <p:txBody>
          <a:bodyPr>
            <a:normAutofit fontScale="90000"/>
          </a:bodyPr>
          <a:lstStyle/>
          <a:p>
            <a:r>
              <a:rPr lang="en-IN" b="1" dirty="0"/>
              <a:t>Criteria for development of a new Common Bio-medical Waste Treatment and Disposal Facility for a locality or region. </a:t>
            </a:r>
            <a:endParaRPr lang="en-IN" dirty="0"/>
          </a:p>
        </p:txBody>
      </p:sp>
      <p:sp>
        <p:nvSpPr>
          <p:cNvPr id="3" name="Content Placeholder 2"/>
          <p:cNvSpPr>
            <a:spLocks noGrp="1"/>
          </p:cNvSpPr>
          <p:nvPr>
            <p:ph idx="1"/>
          </p:nvPr>
        </p:nvSpPr>
        <p:spPr/>
        <p:txBody>
          <a:bodyPr/>
          <a:lstStyle/>
          <a:p>
            <a:r>
              <a:rPr lang="en-IN" dirty="0" smtClean="0"/>
              <a:t>Prepare </a:t>
            </a:r>
            <a:r>
              <a:rPr lang="en-IN" dirty="0"/>
              <a:t>an inventory or review </a:t>
            </a:r>
            <a:r>
              <a:rPr lang="en-IN" dirty="0" smtClean="0"/>
              <a:t> by the prescribed authority under the BWM,2016. </a:t>
            </a:r>
          </a:p>
          <a:p>
            <a:r>
              <a:rPr lang="en-IN" dirty="0" smtClean="0"/>
              <a:t>Gap analysis </a:t>
            </a:r>
            <a:r>
              <a:rPr lang="en-IN" dirty="0"/>
              <a:t>w.r.to coverage area of the bio-medical waste generation and also projected over a period of next ten years, adequacy of existing treatment capacity of the CBWTF in each coverage area of radius 75 </a:t>
            </a:r>
            <a:r>
              <a:rPr lang="en-IN" dirty="0" smtClean="0"/>
              <a:t>KM.</a:t>
            </a:r>
          </a:p>
          <a:p>
            <a:r>
              <a:rPr lang="en-IN" dirty="0" smtClean="0"/>
              <a:t> </a:t>
            </a:r>
            <a:r>
              <a:rPr lang="en-IN" dirty="0"/>
              <a:t>SPCB/PCC shall identify the coverage area, which require additional treatment facility and bring it to the notice of the concerned department in the business allocation of land assignment in the respective State Government or UT Administration </a:t>
            </a:r>
            <a:r>
              <a:rPr lang="en-IN" dirty="0" smtClean="0"/>
              <a:t>.</a:t>
            </a:r>
          </a:p>
          <a:p>
            <a:endParaRPr lang="en-IN" dirty="0"/>
          </a:p>
          <a:p>
            <a:endParaRPr lang="en-IN" dirty="0"/>
          </a:p>
        </p:txBody>
      </p:sp>
    </p:spTree>
    <p:extLst>
      <p:ext uri="{BB962C8B-B14F-4D97-AF65-F5344CB8AC3E}">
        <p14:creationId xmlns:p14="http://schemas.microsoft.com/office/powerpoint/2010/main" val="387215379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CBWTF</a:t>
            </a:r>
            <a:endParaRPr lang="en-IN" dirty="0"/>
          </a:p>
        </p:txBody>
      </p:sp>
      <p:sp>
        <p:nvSpPr>
          <p:cNvPr id="3" name="Content Placeholder 2"/>
          <p:cNvSpPr>
            <a:spLocks noGrp="1"/>
          </p:cNvSpPr>
          <p:nvPr>
            <p:ph idx="1"/>
          </p:nvPr>
        </p:nvSpPr>
        <p:spPr/>
        <p:txBody>
          <a:bodyPr>
            <a:normAutofit/>
          </a:bodyPr>
          <a:lstStyle/>
          <a:p>
            <a:r>
              <a:rPr lang="en-IN" dirty="0"/>
              <a:t>Alternately, a CBWTF may also be allowed to be established on a land procured by an entrepreneur in accordance with the location criteria suggested under these guidelines. </a:t>
            </a:r>
            <a:endParaRPr lang="en-IN" dirty="0" smtClean="0"/>
          </a:p>
          <a:p>
            <a:endParaRPr lang="en-IN" dirty="0" smtClean="0"/>
          </a:p>
          <a:p>
            <a:r>
              <a:rPr lang="en-IN" dirty="0" smtClean="0"/>
              <a:t>SPCB/PCC </a:t>
            </a:r>
            <a:r>
              <a:rPr lang="en-IN" dirty="0"/>
              <a:t>shall insist health care facilities to form association and to </a:t>
            </a:r>
            <a:r>
              <a:rPr lang="en-IN" dirty="0" err="1"/>
              <a:t>develope</a:t>
            </a:r>
            <a:r>
              <a:rPr lang="en-IN" dirty="0"/>
              <a:t> its own CBWTF in line with these guidelines or to have captive treatment facilities for ensuring treatment and disposal of generated bio-medical waste as stipulated under the BMWM Rules, 2016</a:t>
            </a:r>
            <a:r>
              <a:rPr lang="en-IN" dirty="0" smtClean="0"/>
              <a:t>.</a:t>
            </a:r>
          </a:p>
          <a:p>
            <a:endParaRPr lang="en-IN" dirty="0" smtClean="0"/>
          </a:p>
          <a:p>
            <a:endParaRPr lang="en-IN" dirty="0"/>
          </a:p>
          <a:p>
            <a:endParaRPr lang="en-IN" dirty="0"/>
          </a:p>
        </p:txBody>
      </p:sp>
    </p:spTree>
    <p:extLst>
      <p:ext uri="{BB962C8B-B14F-4D97-AF65-F5344CB8AC3E}">
        <p14:creationId xmlns:p14="http://schemas.microsoft.com/office/powerpoint/2010/main" val="120475334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CBWTF</a:t>
            </a:r>
            <a:endParaRPr lang="en-IN" dirty="0"/>
          </a:p>
        </p:txBody>
      </p:sp>
      <p:sp>
        <p:nvSpPr>
          <p:cNvPr id="3" name="Content Placeholder 2"/>
          <p:cNvSpPr>
            <a:spLocks noGrp="1"/>
          </p:cNvSpPr>
          <p:nvPr>
            <p:ph idx="1"/>
          </p:nvPr>
        </p:nvSpPr>
        <p:spPr/>
        <p:txBody>
          <a:bodyPr/>
          <a:lstStyle/>
          <a:p>
            <a:r>
              <a:rPr lang="en-IN" dirty="0" smtClean="0"/>
              <a:t> In case of hilly areas considering the geography, only one CBWTF with adequate treatment capacity may be developed covering </a:t>
            </a:r>
            <a:r>
              <a:rPr lang="en-IN" dirty="0" err="1" smtClean="0"/>
              <a:t>atleast</a:t>
            </a:r>
            <a:r>
              <a:rPr lang="en-IN" dirty="0" smtClean="0"/>
              <a:t> two districts to cater treatment services to the HCFs located in the respective Districts. The selection and allocation of site etc., should be done as per the criteria suggested under these guidelines. The treatment charges to be prescribed by the respective SPCB/PCC in consultation with the State Advisory Committee. </a:t>
            </a:r>
          </a:p>
          <a:p>
            <a:endParaRPr lang="en-IN" dirty="0"/>
          </a:p>
        </p:txBody>
      </p:sp>
    </p:spTree>
    <p:extLst>
      <p:ext uri="{BB962C8B-B14F-4D97-AF65-F5344CB8AC3E}">
        <p14:creationId xmlns:p14="http://schemas.microsoft.com/office/powerpoint/2010/main" val="388846571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pic>
        <p:nvPicPr>
          <p:cNvPr id="4" name="Content Placeholder 3"/>
          <p:cNvPicPr>
            <a:picLocks noGrp="1" noChangeAspect="1"/>
          </p:cNvPicPr>
          <p:nvPr>
            <p:ph idx="1"/>
          </p:nvPr>
        </p:nvPicPr>
        <p:blipFill>
          <a:blip r:embed="rId2"/>
          <a:stretch>
            <a:fillRect/>
          </a:stretch>
        </p:blipFill>
        <p:spPr>
          <a:xfrm>
            <a:off x="89210" y="0"/>
            <a:ext cx="11385395" cy="6779941"/>
          </a:xfrm>
          <a:prstGeom prst="rect">
            <a:avLst/>
          </a:prstGeom>
        </p:spPr>
      </p:pic>
    </p:spTree>
    <p:extLst>
      <p:ext uri="{BB962C8B-B14F-4D97-AF65-F5344CB8AC3E}">
        <p14:creationId xmlns:p14="http://schemas.microsoft.com/office/powerpoint/2010/main" val="308095956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LOCATION CRITERIA</a:t>
            </a:r>
            <a:endParaRPr lang="en-IN" dirty="0"/>
          </a:p>
        </p:txBody>
      </p:sp>
      <p:sp>
        <p:nvSpPr>
          <p:cNvPr id="3" name="Content Placeholder 2"/>
          <p:cNvSpPr>
            <a:spLocks noGrp="1"/>
          </p:cNvSpPr>
          <p:nvPr>
            <p:ph idx="1"/>
          </p:nvPr>
        </p:nvSpPr>
        <p:spPr>
          <a:xfrm>
            <a:off x="838200" y="1416205"/>
            <a:ext cx="10515600" cy="4760758"/>
          </a:xfrm>
        </p:spPr>
        <p:txBody>
          <a:bodyPr>
            <a:normAutofit lnSpcReduction="10000"/>
          </a:bodyPr>
          <a:lstStyle/>
          <a:p>
            <a:r>
              <a:rPr lang="en-IN" dirty="0"/>
              <a:t>CBWTF shall be located near to its area of operation in order to minimize the transportation distance in waste collection, thus enhancing its operational flexibility as well as for ensuring compliance to the time limit for treatment and disposal of bio-medical waste as stipulated under the BMWM Rules (i.e., within 48 hours). </a:t>
            </a:r>
            <a:endParaRPr lang="en-IN" dirty="0" smtClean="0"/>
          </a:p>
          <a:p>
            <a:endParaRPr lang="en-IN" dirty="0"/>
          </a:p>
          <a:p>
            <a:r>
              <a:rPr lang="en-IN" dirty="0" smtClean="0"/>
              <a:t>A </a:t>
            </a:r>
            <a:r>
              <a:rPr lang="en-IN" dirty="0"/>
              <a:t>CBWTF shall preferably be developed in a notified industrial area without any requirement of buffer zone </a:t>
            </a:r>
            <a:r>
              <a:rPr lang="en-IN" b="1" dirty="0"/>
              <a:t>(or) </a:t>
            </a:r>
            <a:endParaRPr lang="en-IN" b="1" dirty="0" smtClean="0"/>
          </a:p>
          <a:p>
            <a:endParaRPr lang="en-IN" b="1" dirty="0"/>
          </a:p>
          <a:p>
            <a:r>
              <a:rPr lang="en-IN" dirty="0" smtClean="0"/>
              <a:t>a </a:t>
            </a:r>
            <a:r>
              <a:rPr lang="en-IN" dirty="0"/>
              <a:t>CBWTF shall be set up on a plot size of not less than one acre in all the areas. </a:t>
            </a:r>
            <a:endParaRPr lang="en-IN" b="1" dirty="0" smtClean="0"/>
          </a:p>
          <a:p>
            <a:endParaRPr lang="en-IN" b="1" dirty="0"/>
          </a:p>
          <a:p>
            <a:endParaRPr lang="en-IN" dirty="0" smtClean="0"/>
          </a:p>
          <a:p>
            <a:endParaRPr lang="en-IN" dirty="0"/>
          </a:p>
          <a:p>
            <a:endParaRPr lang="en-IN" dirty="0"/>
          </a:p>
        </p:txBody>
      </p:sp>
    </p:spTree>
    <p:extLst>
      <p:ext uri="{BB962C8B-B14F-4D97-AF65-F5344CB8AC3E}">
        <p14:creationId xmlns:p14="http://schemas.microsoft.com/office/powerpoint/2010/main" val="33692385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Content Placeholder 2"/>
          <p:cNvSpPr>
            <a:spLocks noGrp="1"/>
          </p:cNvSpPr>
          <p:nvPr>
            <p:ph idx="1"/>
          </p:nvPr>
        </p:nvSpPr>
        <p:spPr/>
        <p:txBody>
          <a:bodyPr/>
          <a:lstStyle/>
          <a:p>
            <a:r>
              <a:rPr lang="en-IN" dirty="0"/>
              <a:t>have minimal impact on these areas. In case of non-availability of such a land, the buffer zone distance from the notified residential area may be reduced to less than 500 m by SPCB/PCC </a:t>
            </a:r>
            <a:endParaRPr lang="en-IN" dirty="0" smtClean="0"/>
          </a:p>
          <a:p>
            <a:r>
              <a:rPr lang="en-IN" dirty="0" smtClean="0"/>
              <a:t>Sufficient </a:t>
            </a:r>
            <a:r>
              <a:rPr lang="en-IN" dirty="0"/>
              <a:t>land shall be allocated to the CBWTF to provide all requisite systems which include dedicated space for storage of waste (both treated and untreated), waste treatment equipment, vehicle washing bay, vehicle parking space, ETP, incineration ash storage provision, administrative room, space for DG Set etc.,. </a:t>
            </a:r>
            <a:endParaRPr lang="en-IN" dirty="0" smtClean="0"/>
          </a:p>
          <a:p>
            <a:endParaRPr lang="en-IN" dirty="0"/>
          </a:p>
        </p:txBody>
      </p:sp>
    </p:spTree>
    <p:extLst>
      <p:ext uri="{BB962C8B-B14F-4D97-AF65-F5344CB8AC3E}">
        <p14:creationId xmlns:p14="http://schemas.microsoft.com/office/powerpoint/2010/main" val="203660233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82</TotalTime>
  <Words>891</Words>
  <Application>Microsoft Office PowerPoint</Application>
  <PresentationFormat>Custom</PresentationFormat>
  <Paragraphs>46</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Common Biomedical Waste Treatment Facility</vt:lpstr>
      <vt:lpstr>COMMON BIOMEDICAL WASTE TREATMENT AND DISPOSAL FACILITY</vt:lpstr>
      <vt:lpstr>CBWTF…</vt:lpstr>
      <vt:lpstr>Criteria for development of a new Common Bio-medical Waste Treatment and Disposal Facility for a locality or region. </vt:lpstr>
      <vt:lpstr>CBWTF</vt:lpstr>
      <vt:lpstr>CBWTF</vt:lpstr>
      <vt:lpstr>PowerPoint Presentation</vt:lpstr>
      <vt:lpstr>LOCATION CRITERIA</vt:lpstr>
      <vt:lpstr>PowerPoint Presentation</vt:lpstr>
      <vt:lpstr>COVERAGE AREA OF CBWTF</vt:lpstr>
      <vt:lpstr>PowerPoint Presentation</vt:lpstr>
      <vt:lpstr> TREATMENT EQUIPMENT</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Common biomedical waste treatment facility</dc:title>
  <dc:creator>Asus</dc:creator>
  <cp:lastModifiedBy>WAREESA IONA</cp:lastModifiedBy>
  <cp:revision>63</cp:revision>
  <dcterms:created xsi:type="dcterms:W3CDTF">2017-12-04T12:42:06Z</dcterms:created>
  <dcterms:modified xsi:type="dcterms:W3CDTF">2018-03-22T02:26:01Z</dcterms:modified>
</cp:coreProperties>
</file>