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1" r:id="rId3"/>
    <p:sldId id="257" r:id="rId4"/>
    <p:sldId id="259" r:id="rId5"/>
    <p:sldId id="262" r:id="rId6"/>
    <p:sldId id="263" r:id="rId7"/>
    <p:sldId id="271" r:id="rId8"/>
    <p:sldId id="280" r:id="rId9"/>
    <p:sldId id="276" r:id="rId10"/>
    <p:sldId id="278" r:id="rId11"/>
    <p:sldId id="268" r:id="rId12"/>
    <p:sldId id="266" r:id="rId13"/>
    <p:sldId id="279" r:id="rId14"/>
    <p:sldId id="281" r:id="rId15"/>
    <p:sldId id="282" r:id="rId16"/>
    <p:sldId id="283" r:id="rId17"/>
    <p:sldId id="277" r:id="rId18"/>
    <p:sldId id="274" r:id="rId19"/>
    <p:sldId id="284" r:id="rId20"/>
    <p:sldId id="270"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82" d="100"/>
          <a:sy n="82" d="100"/>
        </p:scale>
        <p:origin x="6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12/3/2017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12/3/2017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12/3/2017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12/3/2017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12/3/2017</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12/3/2017</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12/3/2017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12/3/2017</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FREQUENCY OF CLEANING</a:t>
            </a:r>
            <a:endParaRPr lang="en-IN" dirty="0"/>
          </a:p>
        </p:txBody>
      </p:sp>
      <p:sp>
        <p:nvSpPr>
          <p:cNvPr id="3" name="Subtitle 2"/>
          <p:cNvSpPr>
            <a:spLocks noGrp="1"/>
          </p:cNvSpPr>
          <p:nvPr>
            <p:ph type="subTitle" idx="1"/>
          </p:nvPr>
        </p:nvSpPr>
        <p:spPr/>
        <p:txBody>
          <a:bodyPr/>
          <a:lstStyle/>
          <a:p>
            <a:r>
              <a:rPr lang="en-IN" dirty="0" smtClean="0"/>
              <a:t>                        </a:t>
            </a:r>
            <a:r>
              <a:rPr lang="en-IN" dirty="0" err="1" smtClean="0"/>
              <a:t>Dr.</a:t>
            </a:r>
            <a:r>
              <a:rPr lang="en-IN" dirty="0" smtClean="0"/>
              <a:t> KABERI MECH</a:t>
            </a:r>
            <a:endParaRPr lang="en-IN" dirty="0"/>
          </a:p>
        </p:txBody>
      </p:sp>
    </p:spTree>
    <p:extLst>
      <p:ext uri="{BB962C8B-B14F-4D97-AF65-F5344CB8AC3E}">
        <p14:creationId xmlns:p14="http://schemas.microsoft.com/office/powerpoint/2010/main" val="322642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45719"/>
          </a:xfrm>
        </p:spPr>
        <p:txBody>
          <a:bodyPr>
            <a:normAutofit fontScale="90000"/>
          </a:bodyPr>
          <a:lstStyle/>
          <a:p>
            <a:endParaRPr lang="en-IN" dirty="0"/>
          </a:p>
        </p:txBody>
      </p:sp>
      <p:pic>
        <p:nvPicPr>
          <p:cNvPr id="4" name="Content Placeholder 3"/>
          <p:cNvPicPr>
            <a:picLocks noGrp="1" noChangeAspect="1"/>
          </p:cNvPicPr>
          <p:nvPr>
            <p:ph idx="1"/>
          </p:nvPr>
        </p:nvPicPr>
        <p:blipFill>
          <a:blip r:embed="rId2"/>
          <a:stretch>
            <a:fillRect/>
          </a:stretch>
        </p:blipFill>
        <p:spPr>
          <a:xfrm>
            <a:off x="946808" y="286603"/>
            <a:ext cx="11245191" cy="5929001"/>
          </a:xfrm>
          <a:prstGeom prst="rect">
            <a:avLst/>
          </a:prstGeom>
        </p:spPr>
      </p:pic>
    </p:spTree>
    <p:extLst>
      <p:ext uri="{BB962C8B-B14F-4D97-AF65-F5344CB8AC3E}">
        <p14:creationId xmlns:p14="http://schemas.microsoft.com/office/powerpoint/2010/main" val="3496469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5" name="Content Placeholder 4"/>
          <p:cNvPicPr>
            <a:picLocks noGrp="1" noChangeAspect="1"/>
          </p:cNvPicPr>
          <p:nvPr>
            <p:ph idx="1"/>
          </p:nvPr>
        </p:nvPicPr>
        <p:blipFill>
          <a:blip r:embed="rId2"/>
          <a:stretch>
            <a:fillRect/>
          </a:stretch>
        </p:blipFill>
        <p:spPr>
          <a:xfrm>
            <a:off x="1249681" y="370390"/>
            <a:ext cx="9906000" cy="5651104"/>
          </a:xfrm>
          <a:prstGeom prst="rect">
            <a:avLst/>
          </a:prstGeom>
        </p:spPr>
      </p:pic>
      <p:sp>
        <p:nvSpPr>
          <p:cNvPr id="4" name="Content Placeholder 2"/>
          <p:cNvSpPr txBox="1">
            <a:spLocks/>
          </p:cNvSpPr>
          <p:nvPr/>
        </p:nvSpPr>
        <p:spPr>
          <a:xfrm>
            <a:off x="1249680" y="1998134"/>
            <a:ext cx="1005840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IN" dirty="0"/>
          </a:p>
        </p:txBody>
      </p:sp>
    </p:spTree>
    <p:extLst>
      <p:ext uri="{BB962C8B-B14F-4D97-AF65-F5344CB8AC3E}">
        <p14:creationId xmlns:p14="http://schemas.microsoft.com/office/powerpoint/2010/main" val="733864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022430" y="972856"/>
            <a:ext cx="10058400" cy="4652962"/>
          </a:xfrm>
        </p:spPr>
        <p:txBody>
          <a:bodyPr/>
          <a:lstStyle/>
          <a:p>
            <a:r>
              <a:rPr lang="en-IN" dirty="0" smtClean="0"/>
              <a:t> CARRIED OUT IN THE OT</a:t>
            </a:r>
          </a:p>
          <a:p>
            <a:r>
              <a:rPr lang="en-IN" dirty="0"/>
              <a:t> </a:t>
            </a:r>
            <a:r>
              <a:rPr lang="en-IN" dirty="0" smtClean="0"/>
              <a:t>                     1.newly constructed/repair activity</a:t>
            </a:r>
          </a:p>
          <a:p>
            <a:r>
              <a:rPr lang="en-IN" dirty="0"/>
              <a:t> </a:t>
            </a:r>
            <a:r>
              <a:rPr lang="en-IN" dirty="0" smtClean="0"/>
              <a:t>                     2.after  surgery on infectious cases or body spills like faecal matter.</a:t>
            </a:r>
          </a:p>
          <a:p>
            <a:r>
              <a:rPr lang="en-IN" dirty="0"/>
              <a:t> </a:t>
            </a:r>
            <a:r>
              <a:rPr lang="en-IN" dirty="0" smtClean="0"/>
              <a:t>                     3. routinely once a month</a:t>
            </a:r>
          </a:p>
          <a:p>
            <a:endParaRPr lang="en-IN" dirty="0"/>
          </a:p>
          <a:p>
            <a:r>
              <a:rPr lang="en-IN" dirty="0" smtClean="0"/>
              <a:t>Steps of Fumigation</a:t>
            </a:r>
          </a:p>
          <a:p>
            <a:r>
              <a:rPr lang="en-IN" dirty="0" smtClean="0"/>
              <a:t>       1.REMOVE CONTAMINATION WITH  1%  CHLORINE SOL.</a:t>
            </a:r>
          </a:p>
          <a:p>
            <a:r>
              <a:rPr lang="en-IN" dirty="0"/>
              <a:t> </a:t>
            </a:r>
            <a:r>
              <a:rPr lang="en-IN" dirty="0" smtClean="0"/>
              <a:t>       2.CLEAN OT PROPERLY WITH SOAP AND WATER(FLOOR ,WALLS) . </a:t>
            </a:r>
          </a:p>
          <a:p>
            <a:r>
              <a:rPr lang="en-IN" dirty="0" smtClean="0"/>
              <a:t>         3.THEN FUMIGATE.   </a:t>
            </a:r>
            <a:endParaRPr lang="en-IN" dirty="0"/>
          </a:p>
        </p:txBody>
      </p:sp>
      <p:sp>
        <p:nvSpPr>
          <p:cNvPr id="4" name="Title 3"/>
          <p:cNvSpPr>
            <a:spLocks noGrp="1"/>
          </p:cNvSpPr>
          <p:nvPr>
            <p:ph type="title" idx="4294967295"/>
          </p:nvPr>
        </p:nvSpPr>
        <p:spPr>
          <a:xfrm>
            <a:off x="2133600" y="287338"/>
            <a:ext cx="10058400" cy="561975"/>
          </a:xfrm>
        </p:spPr>
        <p:txBody>
          <a:bodyPr>
            <a:normAutofit fontScale="90000"/>
          </a:bodyPr>
          <a:lstStyle/>
          <a:p>
            <a:r>
              <a:rPr lang="en-IN" dirty="0" smtClean="0"/>
              <a:t>FUMIGATION</a:t>
            </a:r>
            <a:endParaRPr lang="en-IN" dirty="0"/>
          </a:p>
        </p:txBody>
      </p:sp>
    </p:spTree>
    <p:extLst>
      <p:ext uri="{BB962C8B-B14F-4D97-AF65-F5344CB8AC3E}">
        <p14:creationId xmlns:p14="http://schemas.microsoft.com/office/powerpoint/2010/main" val="40881755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METHOD OF FUMIGATION</a:t>
            </a:r>
            <a:endParaRPr lang="en-IN" dirty="0"/>
          </a:p>
        </p:txBody>
      </p:sp>
      <p:sp>
        <p:nvSpPr>
          <p:cNvPr id="3" name="Content Placeholder 2"/>
          <p:cNvSpPr>
            <a:spLocks noGrp="1"/>
          </p:cNvSpPr>
          <p:nvPr>
            <p:ph idx="1"/>
          </p:nvPr>
        </p:nvSpPr>
        <p:spPr/>
        <p:txBody>
          <a:bodyPr/>
          <a:lstStyle/>
          <a:p>
            <a:r>
              <a:rPr lang="en-IN" b="1" dirty="0" smtClean="0"/>
              <a:t>PREPARATION</a:t>
            </a:r>
          </a:p>
          <a:p>
            <a:r>
              <a:rPr lang="en-IN" dirty="0" smtClean="0"/>
              <a:t>1.CLEAN WITH SOAP AND WATER</a:t>
            </a:r>
          </a:p>
          <a:p>
            <a:r>
              <a:rPr lang="en-IN" dirty="0" smtClean="0"/>
              <a:t>2.CLOSE WINDOWS AND VENTILATORS WITH NO LEAKS.</a:t>
            </a:r>
          </a:p>
          <a:p>
            <a:r>
              <a:rPr lang="en-IN" dirty="0" smtClean="0"/>
              <a:t>3.SWITCH OFF LIGHTS ,A/C,AND ANY ELECTRICAL&amp;ELECTRONIC  ITEMS.</a:t>
            </a:r>
          </a:p>
          <a:p>
            <a:r>
              <a:rPr lang="en-IN" dirty="0" smtClean="0"/>
              <a:t>4 CALCULATE THE SIZE OF OT(LXBXH) </a:t>
            </a:r>
          </a:p>
          <a:p>
            <a:endParaRPr lang="en-IN" dirty="0"/>
          </a:p>
          <a:p>
            <a:r>
              <a:rPr lang="en-IN" b="1" dirty="0" smtClean="0"/>
              <a:t>PRECAUTION</a:t>
            </a:r>
          </a:p>
          <a:p>
            <a:r>
              <a:rPr lang="en-IN" b="1" dirty="0" smtClean="0"/>
              <a:t>1.PPE</a:t>
            </a:r>
          </a:p>
          <a:p>
            <a:r>
              <a:rPr lang="en-IN" b="1" dirty="0" smtClean="0"/>
              <a:t>2.WARNING NOTICE ON THE FRONT DOOR</a:t>
            </a:r>
            <a:endParaRPr lang="en-IN" b="1" dirty="0"/>
          </a:p>
        </p:txBody>
      </p:sp>
    </p:spTree>
    <p:extLst>
      <p:ext uri="{BB962C8B-B14F-4D97-AF65-F5344CB8AC3E}">
        <p14:creationId xmlns:p14="http://schemas.microsoft.com/office/powerpoint/2010/main" val="15451509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FUMIGATION</a:t>
            </a:r>
            <a:endParaRPr lang="en-IN" dirty="0"/>
          </a:p>
        </p:txBody>
      </p:sp>
      <p:sp>
        <p:nvSpPr>
          <p:cNvPr id="5" name="Content Placeholder 4"/>
          <p:cNvSpPr>
            <a:spLocks noGrp="1"/>
          </p:cNvSpPr>
          <p:nvPr>
            <p:ph idx="1"/>
          </p:nvPr>
        </p:nvSpPr>
        <p:spPr/>
        <p:txBody>
          <a:bodyPr/>
          <a:lstStyle/>
          <a:p>
            <a:r>
              <a:rPr lang="en-IN" dirty="0" smtClean="0"/>
              <a:t>FUMIGATION</a:t>
            </a:r>
          </a:p>
          <a:p>
            <a:r>
              <a:rPr lang="en-IN" dirty="0" smtClean="0"/>
              <a:t>1.Electric boiler fumigation method (recommended).</a:t>
            </a:r>
          </a:p>
          <a:p>
            <a:r>
              <a:rPr lang="en-IN" dirty="0" smtClean="0"/>
              <a:t>-For each 1000 cubic feet,500 ml of formaldehyde(40%sol.) is added in 1000 ml of distilled water/tap water in an electric boiler.</a:t>
            </a:r>
          </a:p>
          <a:p>
            <a:r>
              <a:rPr lang="en-IN" dirty="0" smtClean="0"/>
              <a:t>-switch the </a:t>
            </a:r>
            <a:r>
              <a:rPr lang="en-IN" dirty="0" err="1" smtClean="0"/>
              <a:t>boiler,leave</a:t>
            </a:r>
            <a:r>
              <a:rPr lang="en-IN" dirty="0" smtClean="0"/>
              <a:t> the </a:t>
            </a:r>
            <a:r>
              <a:rPr lang="en-IN" dirty="0" err="1" smtClean="0"/>
              <a:t>room,and</a:t>
            </a:r>
            <a:r>
              <a:rPr lang="en-IN" dirty="0" smtClean="0"/>
              <a:t> seal door.</a:t>
            </a:r>
          </a:p>
          <a:p>
            <a:r>
              <a:rPr lang="en-IN" dirty="0" smtClean="0"/>
              <a:t>-after 45 </a:t>
            </a:r>
            <a:r>
              <a:rPr lang="en-IN" dirty="0" err="1" smtClean="0"/>
              <a:t>mins,switch</a:t>
            </a:r>
            <a:r>
              <a:rPr lang="en-IN" dirty="0" smtClean="0"/>
              <a:t> off the boiler from outside</a:t>
            </a:r>
          </a:p>
          <a:p>
            <a:r>
              <a:rPr lang="en-IN" dirty="0" smtClean="0"/>
              <a:t>2.After the initiation of formaldehyde vapour ,seal it for </a:t>
            </a:r>
            <a:r>
              <a:rPr lang="en-IN" dirty="0" err="1" smtClean="0"/>
              <a:t>atleast</a:t>
            </a:r>
            <a:r>
              <a:rPr lang="en-IN" dirty="0" smtClean="0"/>
              <a:t> 12 to 24 hours. </a:t>
            </a:r>
            <a:endParaRPr lang="en-IN" dirty="0"/>
          </a:p>
        </p:txBody>
      </p:sp>
    </p:spTree>
    <p:extLst>
      <p:ext uri="{BB962C8B-B14F-4D97-AF65-F5344CB8AC3E}">
        <p14:creationId xmlns:p14="http://schemas.microsoft.com/office/powerpoint/2010/main" val="2183630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FUMIGATION</a:t>
            </a:r>
            <a:endParaRPr lang="en-IN" dirty="0"/>
          </a:p>
        </p:txBody>
      </p:sp>
      <p:sp>
        <p:nvSpPr>
          <p:cNvPr id="3" name="Content Placeholder 2"/>
          <p:cNvSpPr>
            <a:spLocks noGrp="1"/>
          </p:cNvSpPr>
          <p:nvPr>
            <p:ph idx="1"/>
          </p:nvPr>
        </p:nvSpPr>
        <p:spPr/>
        <p:txBody>
          <a:bodyPr/>
          <a:lstStyle/>
          <a:p>
            <a:r>
              <a:rPr lang="en-IN" dirty="0" smtClean="0"/>
              <a:t>Neutralization</a:t>
            </a:r>
          </a:p>
          <a:p>
            <a:r>
              <a:rPr lang="en-IN" dirty="0" smtClean="0"/>
              <a:t>1.with ammonia solution</a:t>
            </a:r>
          </a:p>
          <a:p>
            <a:r>
              <a:rPr lang="en-IN" dirty="0" smtClean="0"/>
              <a:t>2.cotton ball  is placed  and pour 300 ml of 10% ammonia on the floor of OT 4 hrs. before </a:t>
            </a:r>
            <a:r>
              <a:rPr lang="en-IN" dirty="0" err="1" smtClean="0"/>
              <a:t>te</a:t>
            </a:r>
            <a:r>
              <a:rPr lang="en-IN" dirty="0" smtClean="0"/>
              <a:t> sterility test .</a:t>
            </a:r>
          </a:p>
          <a:p>
            <a:r>
              <a:rPr lang="en-IN" dirty="0" smtClean="0"/>
              <a:t>3.HEXAMINE  is produced which is a harmless substance.</a:t>
            </a:r>
          </a:p>
          <a:p>
            <a:r>
              <a:rPr lang="en-IN" dirty="0" smtClean="0"/>
              <a:t>4.Switch on the A/C,  </a:t>
            </a:r>
            <a:r>
              <a:rPr lang="en-IN" dirty="0" err="1" smtClean="0"/>
              <a:t>atleast</a:t>
            </a:r>
            <a:r>
              <a:rPr lang="en-IN" dirty="0" smtClean="0"/>
              <a:t> 2 hours before the sterility test .   </a:t>
            </a:r>
            <a:endParaRPr lang="en-IN" dirty="0"/>
          </a:p>
        </p:txBody>
      </p:sp>
    </p:spTree>
    <p:extLst>
      <p:ext uri="{BB962C8B-B14F-4D97-AF65-F5344CB8AC3E}">
        <p14:creationId xmlns:p14="http://schemas.microsoft.com/office/powerpoint/2010/main" val="3520135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Preparation of </a:t>
            </a:r>
            <a:r>
              <a:rPr lang="en-IN" dirty="0" smtClean="0"/>
              <a:t>Formalin</a:t>
            </a:r>
            <a:endParaRPr lang="en-IN" dirty="0"/>
          </a:p>
        </p:txBody>
      </p:sp>
      <p:pic>
        <p:nvPicPr>
          <p:cNvPr id="4" name="Content Placeholder 3"/>
          <p:cNvPicPr>
            <a:picLocks noGrp="1" noChangeAspect="1"/>
          </p:cNvPicPr>
          <p:nvPr>
            <p:ph idx="1"/>
          </p:nvPr>
        </p:nvPicPr>
        <p:blipFill>
          <a:blip r:embed="rId2"/>
          <a:stretch>
            <a:fillRect/>
          </a:stretch>
        </p:blipFill>
        <p:spPr>
          <a:xfrm>
            <a:off x="1097280" y="1737360"/>
            <a:ext cx="9940834" cy="4593991"/>
          </a:xfrm>
          <a:prstGeom prst="rect">
            <a:avLst/>
          </a:prstGeom>
        </p:spPr>
      </p:pic>
    </p:spTree>
    <p:extLst>
      <p:ext uri="{BB962C8B-B14F-4D97-AF65-F5344CB8AC3E}">
        <p14:creationId xmlns:p14="http://schemas.microsoft.com/office/powerpoint/2010/main" val="275790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962" y="228730"/>
            <a:ext cx="10058400" cy="1450757"/>
          </a:xfrm>
        </p:spPr>
        <p:txBody>
          <a:bodyPr/>
          <a:lstStyle/>
          <a:p>
            <a:r>
              <a:rPr lang="en-IN" dirty="0" smtClean="0"/>
              <a:t>CLEANING IN MODERATE RISK AREAS</a:t>
            </a:r>
            <a:endParaRPr lang="en-IN" dirty="0"/>
          </a:p>
        </p:txBody>
      </p:sp>
      <p:pic>
        <p:nvPicPr>
          <p:cNvPr id="4" name="Content Placeholder 3"/>
          <p:cNvPicPr>
            <a:picLocks noGrp="1" noChangeAspect="1"/>
          </p:cNvPicPr>
          <p:nvPr>
            <p:ph idx="1"/>
          </p:nvPr>
        </p:nvPicPr>
        <p:blipFill>
          <a:blip r:embed="rId2"/>
          <a:stretch>
            <a:fillRect/>
          </a:stretch>
        </p:blipFill>
        <p:spPr>
          <a:xfrm>
            <a:off x="1096962" y="1679488"/>
            <a:ext cx="10234653" cy="4567278"/>
          </a:xfrm>
          <a:prstGeom prst="rect">
            <a:avLst/>
          </a:prstGeom>
        </p:spPr>
      </p:pic>
    </p:spTree>
    <p:extLst>
      <p:ext uri="{BB962C8B-B14F-4D97-AF65-F5344CB8AC3E}">
        <p14:creationId xmlns:p14="http://schemas.microsoft.com/office/powerpoint/2010/main" val="1617403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Cleaning in </a:t>
            </a:r>
            <a:r>
              <a:rPr lang="en-IN" dirty="0" smtClean="0"/>
              <a:t>Low Risk Areas</a:t>
            </a:r>
            <a:endParaRPr lang="en-IN" dirty="0"/>
          </a:p>
        </p:txBody>
      </p:sp>
      <p:sp>
        <p:nvSpPr>
          <p:cNvPr id="3" name="Content Placeholder 2"/>
          <p:cNvSpPr>
            <a:spLocks noGrp="1"/>
          </p:cNvSpPr>
          <p:nvPr>
            <p:ph idx="1"/>
          </p:nvPr>
        </p:nvSpPr>
        <p:spPr/>
        <p:txBody>
          <a:bodyPr/>
          <a:lstStyle/>
          <a:p>
            <a:endParaRPr lang="en-IN" dirty="0" smtClean="0"/>
          </a:p>
          <a:p>
            <a:r>
              <a:rPr lang="en-IN" dirty="0" smtClean="0"/>
              <a:t>-STORES(</a:t>
            </a:r>
            <a:r>
              <a:rPr lang="en-IN" dirty="0" err="1" smtClean="0"/>
              <a:t>Medical,surgical,non</a:t>
            </a:r>
            <a:r>
              <a:rPr lang="en-IN" dirty="0" smtClean="0"/>
              <a:t>-medical)</a:t>
            </a:r>
          </a:p>
          <a:p>
            <a:endParaRPr lang="en-IN" dirty="0" smtClean="0"/>
          </a:p>
          <a:p>
            <a:r>
              <a:rPr lang="en-IN" dirty="0" smtClean="0"/>
              <a:t>-Administrative area</a:t>
            </a:r>
          </a:p>
          <a:p>
            <a:endParaRPr lang="en-IN" dirty="0" smtClean="0"/>
          </a:p>
          <a:p>
            <a:r>
              <a:rPr lang="en-IN" dirty="0" smtClean="0"/>
              <a:t>-Engineering  office </a:t>
            </a:r>
            <a:endParaRPr lang="en-IN" dirty="0"/>
          </a:p>
        </p:txBody>
      </p:sp>
    </p:spTree>
    <p:extLst>
      <p:ext uri="{BB962C8B-B14F-4D97-AF65-F5344CB8AC3E}">
        <p14:creationId xmlns:p14="http://schemas.microsoft.com/office/powerpoint/2010/main" val="2202126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Cleaning in low risk areas</a:t>
            </a:r>
          </a:p>
        </p:txBody>
      </p:sp>
      <p:sp>
        <p:nvSpPr>
          <p:cNvPr id="3" name="Content Placeholder 2"/>
          <p:cNvSpPr>
            <a:spLocks noGrp="1"/>
          </p:cNvSpPr>
          <p:nvPr>
            <p:ph idx="1"/>
          </p:nvPr>
        </p:nvSpPr>
        <p:spPr/>
        <p:txBody>
          <a:bodyPr>
            <a:normAutofit fontScale="92500" lnSpcReduction="10000"/>
          </a:bodyPr>
          <a:lstStyle/>
          <a:p>
            <a:r>
              <a:rPr lang="en-IN" dirty="0" smtClean="0"/>
              <a:t>Garbage removal                        thrice a day and more when bags are 3/4</a:t>
            </a:r>
            <a:r>
              <a:rPr lang="en-IN" baseline="30000" dirty="0" smtClean="0"/>
              <a:t>th</a:t>
            </a:r>
            <a:r>
              <a:rPr lang="en-IN" dirty="0" smtClean="0"/>
              <a:t> full             BMW</a:t>
            </a:r>
          </a:p>
          <a:p>
            <a:endParaRPr lang="en-IN" dirty="0" smtClean="0"/>
          </a:p>
          <a:p>
            <a:r>
              <a:rPr lang="en-IN" dirty="0" smtClean="0"/>
              <a:t>Dusting                                             ONCE/DAY                                                DUSTER</a:t>
            </a:r>
          </a:p>
          <a:p>
            <a:endParaRPr lang="en-IN" dirty="0" smtClean="0"/>
          </a:p>
          <a:p>
            <a:r>
              <a:rPr lang="en-IN" dirty="0" smtClean="0"/>
              <a:t>Mopping of floor                           ONCE /DAY                                                   DAMP MOP with water </a:t>
            </a:r>
          </a:p>
          <a:p>
            <a:r>
              <a:rPr lang="en-IN" dirty="0"/>
              <a:t> </a:t>
            </a:r>
            <a:r>
              <a:rPr lang="en-IN" dirty="0" smtClean="0"/>
              <a:t>                                                                                                                          and detergent.               </a:t>
            </a:r>
          </a:p>
          <a:p>
            <a:endParaRPr lang="en-IN" dirty="0" smtClean="0"/>
          </a:p>
          <a:p>
            <a:r>
              <a:rPr lang="en-IN" dirty="0" smtClean="0"/>
              <a:t>Dry mopping                                   ONCE/DAY                                                       soft brush                              </a:t>
            </a:r>
          </a:p>
          <a:p>
            <a:endParaRPr lang="en-IN" dirty="0" smtClean="0"/>
          </a:p>
          <a:p>
            <a:r>
              <a:rPr lang="en-IN" dirty="0" smtClean="0"/>
              <a:t>Wash rooms &amp;wash basins          ONCE/DAY                                     soap &amp;</a:t>
            </a:r>
            <a:r>
              <a:rPr lang="en-IN" dirty="0" err="1" smtClean="0"/>
              <a:t>water,wipe</a:t>
            </a:r>
            <a:r>
              <a:rPr lang="en-IN" dirty="0" smtClean="0"/>
              <a:t> with 0.5% chlorine                   </a:t>
            </a:r>
            <a:endParaRPr lang="en-IN" dirty="0"/>
          </a:p>
        </p:txBody>
      </p:sp>
    </p:spTree>
    <p:extLst>
      <p:ext uri="{BB962C8B-B14F-4D97-AF65-F5344CB8AC3E}">
        <p14:creationId xmlns:p14="http://schemas.microsoft.com/office/powerpoint/2010/main" val="3677527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latin typeface="Times New Roman" panose="02020603050405020304" pitchFamily="18" charset="0"/>
                <a:cs typeface="Times New Roman" panose="02020603050405020304" pitchFamily="18" charset="0"/>
              </a:rPr>
              <a:t>CRITERIA</a:t>
            </a:r>
            <a:r>
              <a:rPr lang="en-IN" dirty="0" smtClean="0"/>
              <a:t> FOR CLEANING</a:t>
            </a:r>
            <a:endParaRPr lang="en-IN" dirty="0"/>
          </a:p>
        </p:txBody>
      </p:sp>
      <p:sp>
        <p:nvSpPr>
          <p:cNvPr id="3" name="Content Placeholder 2"/>
          <p:cNvSpPr>
            <a:spLocks noGrp="1"/>
          </p:cNvSpPr>
          <p:nvPr>
            <p:ph idx="1"/>
          </p:nvPr>
        </p:nvSpPr>
        <p:spPr/>
        <p:txBody>
          <a:bodyPr>
            <a:normAutofit lnSpcReduction="10000"/>
          </a:bodyPr>
          <a:lstStyle/>
          <a:p>
            <a:r>
              <a:rPr lang="en-IN" i="1" dirty="0">
                <a:latin typeface="Times New Roman" panose="02020603050405020304" pitchFamily="18" charset="0"/>
                <a:cs typeface="Times New Roman" panose="02020603050405020304" pitchFamily="18" charset="0"/>
              </a:rPr>
              <a:t>The frequency of cleaning and disinfecting individual items or surfaces in a particular area or department depends </a:t>
            </a:r>
            <a:r>
              <a:rPr lang="en-IN" i="1" dirty="0" smtClean="0">
                <a:latin typeface="Times New Roman" panose="02020603050405020304" pitchFamily="18" charset="0"/>
                <a:cs typeface="Times New Roman" panose="02020603050405020304" pitchFamily="18" charset="0"/>
              </a:rPr>
              <a:t>on:</a:t>
            </a:r>
            <a:r>
              <a:rPr lang="en-IN" dirty="0" smtClean="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a:p>
            <a:r>
              <a:rPr lang="en-IN" dirty="0" smtClean="0">
                <a:latin typeface="Times New Roman" panose="02020603050405020304" pitchFamily="18" charset="0"/>
                <a:cs typeface="Times New Roman" panose="02020603050405020304" pitchFamily="18" charset="0"/>
              </a:rPr>
              <a:t> -</a:t>
            </a:r>
            <a:r>
              <a:rPr lang="en-IN" i="1" dirty="0" smtClean="0">
                <a:latin typeface="Times New Roman" panose="02020603050405020304" pitchFamily="18" charset="0"/>
                <a:cs typeface="Times New Roman" panose="02020603050405020304" pitchFamily="18" charset="0"/>
              </a:rPr>
              <a:t>Whether </a:t>
            </a:r>
            <a:r>
              <a:rPr lang="en-IN" i="1" dirty="0">
                <a:latin typeface="Times New Roman" panose="02020603050405020304" pitchFamily="18" charset="0"/>
                <a:cs typeface="Times New Roman" panose="02020603050405020304" pitchFamily="18" charset="0"/>
              </a:rPr>
              <a:t>surfaces are high-touch or low-touch</a:t>
            </a:r>
            <a:r>
              <a:rPr lang="en-IN" i="1" dirty="0" smtClean="0">
                <a:latin typeface="Times New Roman" panose="02020603050405020304" pitchFamily="18" charset="0"/>
                <a:cs typeface="Times New Roman" panose="02020603050405020304" pitchFamily="18" charset="0"/>
              </a:rPr>
              <a:t>.</a:t>
            </a:r>
          </a:p>
          <a:p>
            <a:r>
              <a:rPr lang="en-IN" i="1" dirty="0" smtClean="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a:p>
            <a:r>
              <a:rPr lang="en-IN" dirty="0" smtClean="0">
                <a:latin typeface="Times New Roman" panose="02020603050405020304" pitchFamily="18" charset="0"/>
                <a:cs typeface="Times New Roman" panose="02020603050405020304" pitchFamily="18" charset="0"/>
              </a:rPr>
              <a:t> -</a:t>
            </a:r>
            <a:r>
              <a:rPr lang="en-IN" i="1" dirty="0" smtClean="0">
                <a:latin typeface="Times New Roman" panose="02020603050405020304" pitchFamily="18" charset="0"/>
                <a:cs typeface="Times New Roman" panose="02020603050405020304" pitchFamily="18" charset="0"/>
              </a:rPr>
              <a:t>The </a:t>
            </a:r>
            <a:r>
              <a:rPr lang="en-IN" i="1" dirty="0">
                <a:latin typeface="Times New Roman" panose="02020603050405020304" pitchFamily="18" charset="0"/>
                <a:cs typeface="Times New Roman" panose="02020603050405020304" pitchFamily="18" charset="0"/>
              </a:rPr>
              <a:t>type of activity taking place in the area and the risk of infection associated with it (e.g., critical care areas vs. meeting room) </a:t>
            </a:r>
            <a:r>
              <a:rPr lang="en-IN" i="1" dirty="0" smtClean="0">
                <a:latin typeface="Times New Roman" panose="02020603050405020304" pitchFamily="18" charset="0"/>
                <a:cs typeface="Times New Roman" panose="02020603050405020304" pitchFamily="18" charset="0"/>
              </a:rPr>
              <a:t>.</a:t>
            </a:r>
          </a:p>
          <a:p>
            <a:endParaRPr lang="en-IN" dirty="0">
              <a:latin typeface="Times New Roman" panose="02020603050405020304" pitchFamily="18" charset="0"/>
              <a:cs typeface="Times New Roman" panose="02020603050405020304" pitchFamily="18" charset="0"/>
            </a:endParaRPr>
          </a:p>
          <a:p>
            <a:r>
              <a:rPr lang="en-IN" i="1" dirty="0" smtClean="0">
                <a:latin typeface="Times New Roman" panose="02020603050405020304" pitchFamily="18" charset="0"/>
                <a:cs typeface="Times New Roman" panose="02020603050405020304" pitchFamily="18" charset="0"/>
              </a:rPr>
              <a:t>-The </a:t>
            </a:r>
            <a:r>
              <a:rPr lang="en-IN" i="1" dirty="0">
                <a:latin typeface="Times New Roman" panose="02020603050405020304" pitchFamily="18" charset="0"/>
                <a:cs typeface="Times New Roman" panose="02020603050405020304" pitchFamily="18" charset="0"/>
              </a:rPr>
              <a:t>vulnerability of patients in the area</a:t>
            </a:r>
            <a:r>
              <a:rPr lang="en-IN" i="1" dirty="0" smtClean="0">
                <a:latin typeface="Times New Roman" panose="02020603050405020304" pitchFamily="18" charset="0"/>
                <a:cs typeface="Times New Roman" panose="02020603050405020304" pitchFamily="18" charset="0"/>
              </a:rPr>
              <a:t>.</a:t>
            </a:r>
          </a:p>
          <a:p>
            <a:r>
              <a:rPr lang="en-IN" i="1" dirty="0" smtClean="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a:p>
            <a:r>
              <a:rPr lang="en-IN" dirty="0" smtClean="0">
                <a:latin typeface="Times New Roman" panose="02020603050405020304" pitchFamily="18" charset="0"/>
                <a:cs typeface="Times New Roman" panose="02020603050405020304" pitchFamily="18" charset="0"/>
              </a:rPr>
              <a:t>- </a:t>
            </a:r>
            <a:r>
              <a:rPr lang="en-IN" i="1" dirty="0">
                <a:latin typeface="Times New Roman" panose="02020603050405020304" pitchFamily="18" charset="0"/>
                <a:cs typeface="Times New Roman" panose="02020603050405020304" pitchFamily="18" charset="0"/>
              </a:rPr>
              <a:t>The probability of contamination based on the amount of body fluid contamination surfaces in the area might have or be expected to </a:t>
            </a:r>
            <a:r>
              <a:rPr lang="en-IN" i="1" dirty="0" smtClean="0">
                <a:latin typeface="Times New Roman" panose="02020603050405020304" pitchFamily="18" charset="0"/>
                <a:cs typeface="Times New Roman" panose="02020603050405020304" pitchFamily="18" charset="0"/>
              </a:rPr>
              <a:t>have.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05246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STANDARD MATERIALS AND EQUIPMENT FOR CLEANING </a:t>
            </a:r>
            <a:endParaRPr lang="en-IN" dirty="0"/>
          </a:p>
        </p:txBody>
      </p:sp>
      <p:pic>
        <p:nvPicPr>
          <p:cNvPr id="4" name="Content Placeholder 3"/>
          <p:cNvPicPr>
            <a:picLocks noGrp="1" noChangeAspect="1"/>
          </p:cNvPicPr>
          <p:nvPr>
            <p:ph idx="1"/>
          </p:nvPr>
        </p:nvPicPr>
        <p:blipFill>
          <a:blip r:embed="rId2"/>
          <a:stretch>
            <a:fillRect/>
          </a:stretch>
        </p:blipFill>
        <p:spPr>
          <a:xfrm>
            <a:off x="1273215" y="1846263"/>
            <a:ext cx="9340770" cy="4022725"/>
          </a:xfrm>
          <a:prstGeom prst="rect">
            <a:avLst/>
          </a:prstGeom>
        </p:spPr>
      </p:pic>
    </p:spTree>
    <p:extLst>
      <p:ext uri="{BB962C8B-B14F-4D97-AF65-F5344CB8AC3E}">
        <p14:creationId xmlns:p14="http://schemas.microsoft.com/office/powerpoint/2010/main" val="47156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CRITERIA FOR CLEANING</a:t>
            </a:r>
            <a:endParaRPr lang="en-IN" dirty="0"/>
          </a:p>
        </p:txBody>
      </p:sp>
      <p:sp>
        <p:nvSpPr>
          <p:cNvPr id="3" name="Content Placeholder 2"/>
          <p:cNvSpPr>
            <a:spLocks noGrp="1"/>
          </p:cNvSpPr>
          <p:nvPr>
            <p:ph idx="1"/>
          </p:nvPr>
        </p:nvSpPr>
        <p:spPr/>
        <p:txBody>
          <a:bodyPr/>
          <a:lstStyle/>
          <a:p>
            <a:r>
              <a:rPr lang="en-IN" b="1" i="1" dirty="0">
                <a:latin typeface="Times New Roman" panose="02020603050405020304" pitchFamily="18" charset="0"/>
                <a:cs typeface="Times New Roman" panose="02020603050405020304" pitchFamily="18" charset="0"/>
              </a:rPr>
              <a:t>High-Touch Surfaces: </a:t>
            </a:r>
            <a:r>
              <a:rPr lang="en-IN" i="1" dirty="0">
                <a:latin typeface="Times New Roman" panose="02020603050405020304" pitchFamily="18" charset="0"/>
                <a:cs typeface="Times New Roman" panose="02020603050405020304" pitchFamily="18" charset="0"/>
              </a:rPr>
              <a:t>High-touch surfaces are those that have frequent contact with hands. Examples include doorknobs, call bells, bedrails, light switches, wall areas around the toilet and edges of privacy curtains</a:t>
            </a:r>
            <a:r>
              <a:rPr lang="en-IN" i="1" dirty="0" smtClean="0">
                <a:latin typeface="Times New Roman" panose="02020603050405020304" pitchFamily="18" charset="0"/>
                <a:cs typeface="Times New Roman" panose="02020603050405020304" pitchFamily="18" charset="0"/>
              </a:rPr>
              <a:t>.</a:t>
            </a:r>
          </a:p>
          <a:p>
            <a:endParaRPr lang="en-IN" i="1" dirty="0">
              <a:latin typeface="Times New Roman" panose="02020603050405020304" pitchFamily="18" charset="0"/>
              <a:cs typeface="Times New Roman" panose="02020603050405020304" pitchFamily="18" charset="0"/>
            </a:endParaRPr>
          </a:p>
          <a:p>
            <a:r>
              <a:rPr lang="en-IN" i="1" dirty="0" smtClean="0">
                <a:latin typeface="Times New Roman" panose="02020603050405020304" pitchFamily="18" charset="0"/>
                <a:cs typeface="Times New Roman" panose="02020603050405020304" pitchFamily="18" charset="0"/>
              </a:rPr>
              <a:t> </a:t>
            </a:r>
            <a:r>
              <a:rPr lang="en-IN" b="1" i="1" dirty="0">
                <a:latin typeface="Times New Roman" panose="02020603050405020304" pitchFamily="18" charset="0"/>
                <a:cs typeface="Times New Roman" panose="02020603050405020304" pitchFamily="18" charset="0"/>
              </a:rPr>
              <a:t>Low-Touch Surfaces: </a:t>
            </a:r>
            <a:r>
              <a:rPr lang="en-IN" i="1" dirty="0">
                <a:latin typeface="Times New Roman" panose="02020603050405020304" pitchFamily="18" charset="0"/>
                <a:cs typeface="Times New Roman" panose="02020603050405020304" pitchFamily="18" charset="0"/>
              </a:rPr>
              <a:t>Surfaces that have minimal contact with hands. Examples include walls, ceilings, mirrors and window sills. </a:t>
            </a:r>
            <a:endParaRPr lang="en-IN" i="1" dirty="0" smtClean="0">
              <a:latin typeface="Times New Roman" panose="02020603050405020304" pitchFamily="18" charset="0"/>
              <a:cs typeface="Times New Roman" panose="02020603050405020304" pitchFamily="18" charset="0"/>
            </a:endParaRPr>
          </a:p>
          <a:p>
            <a:r>
              <a:rPr lang="en-IN" b="1" i="1" dirty="0" smtClean="0">
                <a:latin typeface="Times New Roman" panose="02020603050405020304" pitchFamily="18" charset="0"/>
                <a:cs typeface="Times New Roman" panose="02020603050405020304" pitchFamily="18" charset="0"/>
              </a:rPr>
              <a:t>HIGH RISK AREAS </a:t>
            </a:r>
          </a:p>
          <a:p>
            <a:r>
              <a:rPr lang="en-IN" b="1" i="1" dirty="0" smtClean="0">
                <a:latin typeface="Times New Roman" panose="02020603050405020304" pitchFamily="18" charset="0"/>
                <a:cs typeface="Times New Roman" panose="02020603050405020304" pitchFamily="18" charset="0"/>
              </a:rPr>
              <a:t>MODERATE RISK AREAS </a:t>
            </a:r>
          </a:p>
          <a:p>
            <a:r>
              <a:rPr lang="en-IN" b="1" i="1" dirty="0" smtClean="0">
                <a:latin typeface="Times New Roman" panose="02020603050405020304" pitchFamily="18" charset="0"/>
                <a:cs typeface="Times New Roman" panose="02020603050405020304" pitchFamily="18" charset="0"/>
              </a:rPr>
              <a:t>LOW RISK AREAS</a:t>
            </a:r>
            <a:endParaRPr lang="en-IN" b="1" dirty="0">
              <a:latin typeface="Times New Roman" panose="02020603050405020304" pitchFamily="18" charset="0"/>
              <a:cs typeface="Times New Roman" panose="02020603050405020304" pitchFamily="18" charset="0"/>
            </a:endParaRPr>
          </a:p>
          <a:p>
            <a:r>
              <a:rPr lang="en-IN" b="1" i="1" dirty="0" smtClean="0">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a:p>
            <a:endParaRPr lang="en-IN" i="1" dirty="0" smtClean="0"/>
          </a:p>
          <a:p>
            <a:endParaRPr lang="en-IN" i="1" dirty="0"/>
          </a:p>
          <a:p>
            <a:endParaRPr lang="en-IN" dirty="0"/>
          </a:p>
        </p:txBody>
      </p:sp>
    </p:spTree>
    <p:extLst>
      <p:ext uri="{BB962C8B-B14F-4D97-AF65-F5344CB8AC3E}">
        <p14:creationId xmlns:p14="http://schemas.microsoft.com/office/powerpoint/2010/main" val="54227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192193" y="196770"/>
            <a:ext cx="9722734" cy="6146157"/>
          </a:xfrm>
          <a:prstGeom prst="rect">
            <a:avLst/>
          </a:prstGeom>
        </p:spPr>
      </p:pic>
    </p:spTree>
    <p:extLst>
      <p:ext uri="{BB962C8B-B14F-4D97-AF65-F5344CB8AC3E}">
        <p14:creationId xmlns:p14="http://schemas.microsoft.com/office/powerpoint/2010/main" val="2810430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pic>
        <p:nvPicPr>
          <p:cNvPr id="5" name="Content Placeholder 4"/>
          <p:cNvPicPr>
            <a:picLocks noGrp="1" noChangeAspect="1"/>
          </p:cNvPicPr>
          <p:nvPr>
            <p:ph idx="1"/>
          </p:nvPr>
        </p:nvPicPr>
        <p:blipFill>
          <a:blip r:embed="rId2"/>
          <a:stretch>
            <a:fillRect/>
          </a:stretch>
        </p:blipFill>
        <p:spPr>
          <a:xfrm>
            <a:off x="486137" y="0"/>
            <a:ext cx="11476013" cy="6285053"/>
          </a:xfrm>
          <a:prstGeom prst="rect">
            <a:avLst/>
          </a:prstGeom>
          <a:solidFill>
            <a:schemeClr val="tx1">
              <a:lumMod val="95000"/>
              <a:lumOff val="5000"/>
              <a:alpha val="63000"/>
            </a:schemeClr>
          </a:solidFill>
        </p:spPr>
      </p:pic>
    </p:spTree>
    <p:extLst>
      <p:ext uri="{BB962C8B-B14F-4D97-AF65-F5344CB8AC3E}">
        <p14:creationId xmlns:p14="http://schemas.microsoft.com/office/powerpoint/2010/main" val="3677256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FREQUENCY OF CLEANING IN HIGH RISK AREAS</a:t>
            </a:r>
            <a:endParaRPr lang="en-IN" dirty="0"/>
          </a:p>
        </p:txBody>
      </p:sp>
      <p:sp>
        <p:nvSpPr>
          <p:cNvPr id="3" name="Content Placeholder 2"/>
          <p:cNvSpPr>
            <a:spLocks noGrp="1"/>
          </p:cNvSpPr>
          <p:nvPr>
            <p:ph idx="1"/>
          </p:nvPr>
        </p:nvSpPr>
        <p:spPr/>
        <p:txBody>
          <a:bodyPr/>
          <a:lstStyle/>
          <a:p>
            <a:r>
              <a:rPr lang="en-IN" b="1" i="1" dirty="0" smtClean="0"/>
              <a:t> </a:t>
            </a:r>
            <a:r>
              <a:rPr lang="en-IN" b="1" i="1" dirty="0"/>
              <a:t>Standard Operating procedures </a:t>
            </a:r>
            <a:r>
              <a:rPr lang="en-IN" b="1" i="1" dirty="0" smtClean="0"/>
              <a:t> before </a:t>
            </a:r>
            <a:r>
              <a:rPr lang="en-IN" b="1" i="1" dirty="0"/>
              <a:t>cleaning: </a:t>
            </a:r>
            <a:endParaRPr lang="en-IN" dirty="0"/>
          </a:p>
          <a:p>
            <a:r>
              <a:rPr lang="en-IN" dirty="0" smtClean="0"/>
              <a:t> </a:t>
            </a:r>
            <a:r>
              <a:rPr lang="en-IN" i="1" dirty="0"/>
              <a:t>Check for additional precautions signs. </a:t>
            </a:r>
            <a:endParaRPr lang="en-IN" dirty="0"/>
          </a:p>
          <a:p>
            <a:r>
              <a:rPr lang="en-IN" dirty="0" smtClean="0"/>
              <a:t> </a:t>
            </a:r>
            <a:r>
              <a:rPr lang="en-IN" i="1" dirty="0"/>
              <a:t>Follow precautions as indicated. </a:t>
            </a:r>
            <a:endParaRPr lang="en-IN" dirty="0"/>
          </a:p>
          <a:p>
            <a:r>
              <a:rPr lang="en-IN" dirty="0" smtClean="0"/>
              <a:t> </a:t>
            </a:r>
            <a:r>
              <a:rPr lang="en-IN" i="1" dirty="0"/>
              <a:t>Remove clutter before cleaning. </a:t>
            </a:r>
            <a:endParaRPr lang="en-IN" dirty="0"/>
          </a:p>
          <a:p>
            <a:r>
              <a:rPr lang="en-IN" dirty="0" smtClean="0"/>
              <a:t> </a:t>
            </a:r>
            <a:r>
              <a:rPr lang="en-IN" i="1" dirty="0"/>
              <a:t>Follow the manufacturer’s instructions for proper dilution and contact time for cleaning and disinfecting solutions. </a:t>
            </a:r>
            <a:endParaRPr lang="en-IN" dirty="0"/>
          </a:p>
          <a:p>
            <a:r>
              <a:rPr lang="en-IN" dirty="0" smtClean="0"/>
              <a:t> </a:t>
            </a:r>
            <a:r>
              <a:rPr lang="en-IN" i="1" dirty="0"/>
              <a:t>Gather materials required for cleaning before entering the room. </a:t>
            </a:r>
            <a:endParaRPr lang="en-IN" dirty="0"/>
          </a:p>
          <a:p>
            <a:r>
              <a:rPr lang="en-IN" dirty="0" smtClean="0"/>
              <a:t> </a:t>
            </a:r>
            <a:r>
              <a:rPr lang="en-IN" i="1" dirty="0"/>
              <a:t>Clean hands before entering the room. </a:t>
            </a:r>
            <a:endParaRPr lang="en-IN" dirty="0"/>
          </a:p>
          <a:p>
            <a:endParaRPr lang="en-IN" b="1" i="1" dirty="0" smtClean="0"/>
          </a:p>
          <a:p>
            <a:endParaRPr lang="en-IN" dirty="0"/>
          </a:p>
        </p:txBody>
      </p:sp>
    </p:spTree>
    <p:extLst>
      <p:ext uri="{BB962C8B-B14F-4D97-AF65-F5344CB8AC3E}">
        <p14:creationId xmlns:p14="http://schemas.microsoft.com/office/powerpoint/2010/main" val="2683589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smtClean="0"/>
              <a:t>Handwashing</a:t>
            </a:r>
            <a:endParaRPr lang="en-IN" dirty="0"/>
          </a:p>
        </p:txBody>
      </p:sp>
      <p:sp>
        <p:nvSpPr>
          <p:cNvPr id="3" name="Content Placeholder 2"/>
          <p:cNvSpPr>
            <a:spLocks noGrp="1"/>
          </p:cNvSpPr>
          <p:nvPr>
            <p:ph idx="1"/>
          </p:nvPr>
        </p:nvSpPr>
        <p:spPr/>
        <p:txBody>
          <a:bodyPr/>
          <a:lstStyle/>
          <a:p>
            <a:r>
              <a:rPr lang="en-IN" dirty="0" smtClean="0"/>
              <a:t>Use of alcohol based  hand rub</a:t>
            </a:r>
          </a:p>
          <a:p>
            <a:endParaRPr lang="en-IN" dirty="0" smtClean="0"/>
          </a:p>
          <a:p>
            <a:r>
              <a:rPr lang="en-IN" dirty="0" smtClean="0"/>
              <a:t>Routine hand wash for 15-30secs</a:t>
            </a:r>
          </a:p>
          <a:p>
            <a:endParaRPr lang="en-IN" dirty="0" smtClean="0"/>
          </a:p>
          <a:p>
            <a:r>
              <a:rPr lang="en-IN" dirty="0" smtClean="0"/>
              <a:t>Preparing for aseptic procedure-1 min.</a:t>
            </a:r>
          </a:p>
          <a:p>
            <a:endParaRPr lang="en-IN" dirty="0" smtClean="0"/>
          </a:p>
          <a:p>
            <a:r>
              <a:rPr lang="en-IN" dirty="0" smtClean="0"/>
              <a:t>Surgical wash-3 to 5 </a:t>
            </a:r>
            <a:r>
              <a:rPr lang="en-IN" dirty="0" err="1" smtClean="0"/>
              <a:t>mins</a:t>
            </a:r>
            <a:r>
              <a:rPr lang="en-IN" dirty="0" smtClean="0"/>
              <a:t>.</a:t>
            </a:r>
            <a:endParaRPr lang="en-IN" dirty="0"/>
          </a:p>
        </p:txBody>
      </p:sp>
    </p:spTree>
    <p:extLst>
      <p:ext uri="{BB962C8B-B14F-4D97-AF65-F5344CB8AC3E}">
        <p14:creationId xmlns:p14="http://schemas.microsoft.com/office/powerpoint/2010/main" val="271440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AGENTS USED FOR HANDWASHING</a:t>
            </a:r>
            <a:endParaRPr lang="en-IN" dirty="0"/>
          </a:p>
        </p:txBody>
      </p:sp>
      <p:sp>
        <p:nvSpPr>
          <p:cNvPr id="3" name="Content Placeholder 2"/>
          <p:cNvSpPr>
            <a:spLocks noGrp="1"/>
          </p:cNvSpPr>
          <p:nvPr>
            <p:ph idx="1"/>
          </p:nvPr>
        </p:nvSpPr>
        <p:spPr/>
        <p:txBody>
          <a:bodyPr>
            <a:normAutofit/>
          </a:bodyPr>
          <a:lstStyle/>
          <a:p>
            <a:r>
              <a:rPr lang="en-IN" sz="2400" b="1" i="1" dirty="0">
                <a:latin typeface="Times New Roman" panose="02020603050405020304" pitchFamily="18" charset="0"/>
                <a:cs typeface="Times New Roman" panose="02020603050405020304" pitchFamily="18" charset="0"/>
              </a:rPr>
              <a:t>Alcohol-based Hand Rub (ABHR): </a:t>
            </a:r>
            <a:r>
              <a:rPr lang="en-IN" sz="2400" i="1" dirty="0">
                <a:latin typeface="Times New Roman" panose="02020603050405020304" pitchFamily="18" charset="0"/>
                <a:cs typeface="Times New Roman" panose="02020603050405020304" pitchFamily="18" charset="0"/>
              </a:rPr>
              <a:t>A liquid, gel or foam formulation of alcohol (e.g., ethanol, isopropanol) which is used to reduce the number of microorganisms on hands in clinical situations when the hands are not visibly soiled. ABHRs contain emollients to reduce skin irritation and are less time-consuming to use than washing with soap and </a:t>
            </a:r>
            <a:r>
              <a:rPr lang="en-IN" sz="2400" i="1" dirty="0" smtClean="0">
                <a:latin typeface="Times New Roman" panose="02020603050405020304" pitchFamily="18" charset="0"/>
                <a:cs typeface="Times New Roman" panose="02020603050405020304" pitchFamily="18" charset="0"/>
              </a:rPr>
              <a:t>water. </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2111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pic>
        <p:nvPicPr>
          <p:cNvPr id="3" name="Content Placeholder 2"/>
          <p:cNvPicPr>
            <a:picLocks noGrp="1" noChangeAspect="1"/>
          </p:cNvPicPr>
          <p:nvPr>
            <p:ph idx="1"/>
          </p:nvPr>
        </p:nvPicPr>
        <p:blipFill>
          <a:blip r:embed="rId2"/>
          <a:stretch>
            <a:fillRect/>
          </a:stretch>
        </p:blipFill>
        <p:spPr>
          <a:xfrm>
            <a:off x="1097281" y="286603"/>
            <a:ext cx="10251076" cy="5983568"/>
          </a:xfrm>
          <a:prstGeom prst="rect">
            <a:avLst/>
          </a:prstGeom>
        </p:spPr>
      </p:pic>
    </p:spTree>
    <p:extLst>
      <p:ext uri="{BB962C8B-B14F-4D97-AF65-F5344CB8AC3E}">
        <p14:creationId xmlns:p14="http://schemas.microsoft.com/office/powerpoint/2010/main" val="144006677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Retrospect</Template>
  <TotalTime>289</TotalTime>
  <Words>640</Words>
  <Application>Microsoft Office PowerPoint</Application>
  <PresentationFormat>Widescreen</PresentationFormat>
  <Paragraphs>92</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Calibri</vt:lpstr>
      <vt:lpstr>Calibri Light</vt:lpstr>
      <vt:lpstr>Times New Roman</vt:lpstr>
      <vt:lpstr>Retrospect</vt:lpstr>
      <vt:lpstr>FREQUENCY OF CLEANING</vt:lpstr>
      <vt:lpstr>CRITERIA FOR CLEANING</vt:lpstr>
      <vt:lpstr>CRITERIA FOR CLEANING</vt:lpstr>
      <vt:lpstr>PowerPoint Presentation</vt:lpstr>
      <vt:lpstr>PowerPoint Presentation</vt:lpstr>
      <vt:lpstr>FREQUENCY OF CLEANING IN HIGH RISK AREAS</vt:lpstr>
      <vt:lpstr>Handwashing</vt:lpstr>
      <vt:lpstr>AGENTS USED FOR HANDWASHING</vt:lpstr>
      <vt:lpstr>PowerPoint Presentation</vt:lpstr>
      <vt:lpstr>PowerPoint Presentation</vt:lpstr>
      <vt:lpstr>PowerPoint Presentation</vt:lpstr>
      <vt:lpstr>FUMIGATION</vt:lpstr>
      <vt:lpstr>METHOD OF FUMIGATION</vt:lpstr>
      <vt:lpstr>FUMIGATION</vt:lpstr>
      <vt:lpstr>FUMIGATION</vt:lpstr>
      <vt:lpstr>Preparation of Formalin</vt:lpstr>
      <vt:lpstr>CLEANING IN MODERATE RISK AREAS</vt:lpstr>
      <vt:lpstr>Cleaning in Low Risk Areas</vt:lpstr>
      <vt:lpstr>Cleaning in low risk areas</vt:lpstr>
      <vt:lpstr>STANDARD MATERIALS AND EQUIPMENT FOR CLEANING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FREQUENCY OF CLEANING</dc:title>
  <dc:creator>Asus</dc:creator>
  <cp:lastModifiedBy>Asus</cp:lastModifiedBy>
  <cp:revision>76</cp:revision>
  <dcterms:created xsi:type="dcterms:W3CDTF">2017-12-02T12:29:08Z</dcterms:created>
  <dcterms:modified xsi:type="dcterms:W3CDTF">2017-12-03T17:08:40Z</dcterms:modified>
</cp:coreProperties>
</file>