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307" r:id="rId3"/>
    <p:sldId id="309" r:id="rId4"/>
    <p:sldId id="258" r:id="rId5"/>
    <p:sldId id="260" r:id="rId6"/>
    <p:sldId id="262" r:id="rId7"/>
    <p:sldId id="263" r:id="rId8"/>
    <p:sldId id="264" r:id="rId9"/>
    <p:sldId id="295" r:id="rId10"/>
    <p:sldId id="297" r:id="rId11"/>
    <p:sldId id="299" r:id="rId12"/>
    <p:sldId id="271" r:id="rId13"/>
    <p:sldId id="300" r:id="rId14"/>
    <p:sldId id="272" r:id="rId15"/>
    <p:sldId id="273" r:id="rId16"/>
    <p:sldId id="274" r:id="rId17"/>
    <p:sldId id="275" r:id="rId18"/>
    <p:sldId id="276" r:id="rId19"/>
    <p:sldId id="277" r:id="rId20"/>
    <p:sldId id="301" r:id="rId21"/>
    <p:sldId id="278" r:id="rId22"/>
    <p:sldId id="279" r:id="rId23"/>
    <p:sldId id="280" r:id="rId24"/>
    <p:sldId id="303" r:id="rId25"/>
    <p:sldId id="302" r:id="rId26"/>
    <p:sldId id="282" r:id="rId27"/>
    <p:sldId id="283" r:id="rId28"/>
    <p:sldId id="284" r:id="rId29"/>
    <p:sldId id="288" r:id="rId30"/>
    <p:sldId id="289" r:id="rId31"/>
    <p:sldId id="290" r:id="rId32"/>
    <p:sldId id="291" r:id="rId33"/>
    <p:sldId id="265" r:id="rId34"/>
    <p:sldId id="266" r:id="rId35"/>
    <p:sldId id="267" r:id="rId36"/>
    <p:sldId id="268" r:id="rId37"/>
    <p:sldId id="305" r:id="rId38"/>
    <p:sldId id="269" r:id="rId39"/>
    <p:sldId id="270" r:id="rId40"/>
    <p:sldId id="292" r:id="rId41"/>
    <p:sldId id="293" r:id="rId42"/>
    <p:sldId id="310" r:id="rId43"/>
    <p:sldId id="311" r:id="rId44"/>
    <p:sldId id="312" r:id="rId45"/>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5" d="100"/>
          <a:sy n="65" d="100"/>
        </p:scale>
        <p:origin x="-1440" y="-96"/>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theme" Target="theme/theme1.xml"/><Relationship Id="rId8" Type="http://schemas.openxmlformats.org/officeDocument/2006/relationships/slide" Target="slides/slide7.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Ref idx="1002">
        <a:schemeClr val="bg2"/>
      </p:bgRef>
    </p:bg>
    <p:spTree>
      <p:nvGrpSpPr>
        <p:cNvPr id="1" name=""/>
        <p:cNvGrpSpPr/>
        <p:nvPr/>
      </p:nvGrpSpPr>
      <p:grpSpPr>
        <a:xfrm>
          <a:off x="0" y="0"/>
          <a:ext cx="0" cy="0"/>
          <a:chOff x="0" y="0"/>
          <a:chExt cx="0" cy="0"/>
        </a:xfrm>
      </p:grpSpPr>
      <p:sp>
        <p:nvSpPr>
          <p:cNvPr id="9" name="Title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17" name="Subtitle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30" name="Date Placeholder 29"/>
          <p:cNvSpPr>
            <a:spLocks noGrp="1"/>
          </p:cNvSpPr>
          <p:nvPr>
            <p:ph type="dt" sz="half" idx="10"/>
          </p:nvPr>
        </p:nvSpPr>
        <p:spPr/>
        <p:txBody>
          <a:bodyPr/>
          <a:lstStyle/>
          <a:p>
            <a:fld id="{C4FE5D15-C7D9-4E20-BEA1-29AEEFE3D19A}" type="datetimeFigureOut">
              <a:rPr lang="en-IN" smtClean="0"/>
              <a:pPr/>
              <a:t>22-03-2018</a:t>
            </a:fld>
            <a:endParaRPr lang="en-IN"/>
          </a:p>
        </p:txBody>
      </p:sp>
      <p:sp>
        <p:nvSpPr>
          <p:cNvPr id="19" name="Footer Placeholder 18"/>
          <p:cNvSpPr>
            <a:spLocks noGrp="1"/>
          </p:cNvSpPr>
          <p:nvPr>
            <p:ph type="ftr" sz="quarter" idx="11"/>
          </p:nvPr>
        </p:nvSpPr>
        <p:spPr/>
        <p:txBody>
          <a:bodyPr/>
          <a:lstStyle/>
          <a:p>
            <a:endParaRPr lang="en-IN"/>
          </a:p>
        </p:txBody>
      </p:sp>
      <p:sp>
        <p:nvSpPr>
          <p:cNvPr id="27" name="Slide Number Placeholder 26"/>
          <p:cNvSpPr>
            <a:spLocks noGrp="1"/>
          </p:cNvSpPr>
          <p:nvPr>
            <p:ph type="sldNum" sz="quarter" idx="12"/>
          </p:nvPr>
        </p:nvSpPr>
        <p:spPr/>
        <p:txBody>
          <a:bodyPr/>
          <a:lstStyle/>
          <a:p>
            <a:fld id="{E5D2E654-9900-4AA2-B389-860A4275F397}" type="slidenum">
              <a:rPr lang="en-IN" smtClean="0"/>
              <a:pPr/>
              <a:t>‹#›</a:t>
            </a:fld>
            <a:endParaRPr lang="en-IN"/>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C4FE5D15-C7D9-4E20-BEA1-29AEEFE3D19A}" type="datetimeFigureOut">
              <a:rPr lang="en-IN" smtClean="0"/>
              <a:pPr/>
              <a:t>22-03-2018</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E5D2E654-9900-4AA2-B389-860A4275F397}" type="slidenum">
              <a:rPr lang="en-IN" smtClean="0"/>
              <a:pPr/>
              <a:t>‹#›</a:t>
            </a:fld>
            <a:endParaRPr lang="en-IN"/>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914401"/>
            <a:ext cx="2057400" cy="5211763"/>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914401"/>
            <a:ext cx="6019800" cy="5211763"/>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C4FE5D15-C7D9-4E20-BEA1-29AEEFE3D19A}" type="datetimeFigureOut">
              <a:rPr lang="en-IN" smtClean="0"/>
              <a:pPr/>
              <a:t>22-03-2018</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E5D2E654-9900-4AA2-B389-860A4275F397}" type="slidenum">
              <a:rPr lang="en-IN" smtClean="0"/>
              <a:pPr/>
              <a:t>‹#›</a:t>
            </a:fld>
            <a:endParaRPr lang="en-IN"/>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C4FE5D15-C7D9-4E20-BEA1-29AEEFE3D19A}" type="datetimeFigureOut">
              <a:rPr lang="en-IN" smtClean="0"/>
              <a:pPr/>
              <a:t>22-03-2018</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E5D2E654-9900-4AA2-B389-860A4275F397}" type="slidenum">
              <a:rPr lang="en-IN" smtClean="0"/>
              <a:pPr/>
              <a:t>‹#›</a:t>
            </a:fld>
            <a:endParaRPr lang="en-IN"/>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C4FE5D15-C7D9-4E20-BEA1-29AEEFE3D19A}" type="datetimeFigureOut">
              <a:rPr lang="en-IN" smtClean="0"/>
              <a:pPr/>
              <a:t>22-03-2018</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E5D2E654-9900-4AA2-B389-860A4275F397}" type="slidenum">
              <a:rPr lang="en-IN" smtClean="0"/>
              <a:pPr/>
              <a:t>‹#›</a:t>
            </a:fld>
            <a:endParaRPr lang="en-IN"/>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C4FE5D15-C7D9-4E20-BEA1-29AEEFE3D19A}" type="datetimeFigureOut">
              <a:rPr lang="en-IN" smtClean="0"/>
              <a:pPr/>
              <a:t>22-03-2018</a:t>
            </a:fld>
            <a:endParaRPr lang="en-IN"/>
          </a:p>
        </p:txBody>
      </p:sp>
      <p:sp>
        <p:nvSpPr>
          <p:cNvPr id="6" name="Footer Placeholder 5"/>
          <p:cNvSpPr>
            <a:spLocks noGrp="1"/>
          </p:cNvSpPr>
          <p:nvPr>
            <p:ph type="ftr" sz="quarter" idx="11"/>
          </p:nvPr>
        </p:nvSpPr>
        <p:spPr/>
        <p:txBody>
          <a:bodyPr/>
          <a:lstStyle/>
          <a:p>
            <a:endParaRPr lang="en-IN"/>
          </a:p>
        </p:txBody>
      </p:sp>
      <p:sp>
        <p:nvSpPr>
          <p:cNvPr id="7" name="Slide Number Placeholder 6"/>
          <p:cNvSpPr>
            <a:spLocks noGrp="1"/>
          </p:cNvSpPr>
          <p:nvPr>
            <p:ph type="sldNum" sz="quarter" idx="12"/>
          </p:nvPr>
        </p:nvSpPr>
        <p:spPr/>
        <p:txBody>
          <a:bodyPr/>
          <a:lstStyle/>
          <a:p>
            <a:fld id="{E5D2E654-9900-4AA2-B389-860A4275F397}" type="slidenum">
              <a:rPr lang="en-IN" smtClean="0"/>
              <a:pPr/>
              <a:t>‹#›</a:t>
            </a:fld>
            <a:endParaRPr lang="en-IN"/>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tIns="45720" anchor="b"/>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fld id="{C4FE5D15-C7D9-4E20-BEA1-29AEEFE3D19A}" type="datetimeFigureOut">
              <a:rPr lang="en-IN" smtClean="0"/>
              <a:pPr/>
              <a:t>22-03-2018</a:t>
            </a:fld>
            <a:endParaRPr lang="en-IN"/>
          </a:p>
        </p:txBody>
      </p:sp>
      <p:sp>
        <p:nvSpPr>
          <p:cNvPr id="8" name="Footer Placeholder 7"/>
          <p:cNvSpPr>
            <a:spLocks noGrp="1"/>
          </p:cNvSpPr>
          <p:nvPr>
            <p:ph type="ftr" sz="quarter" idx="11"/>
          </p:nvPr>
        </p:nvSpPr>
        <p:spPr/>
        <p:txBody>
          <a:bodyPr/>
          <a:lstStyle/>
          <a:p>
            <a:endParaRPr lang="en-IN"/>
          </a:p>
        </p:txBody>
      </p:sp>
      <p:sp>
        <p:nvSpPr>
          <p:cNvPr id="9" name="Slide Number Placeholder 8"/>
          <p:cNvSpPr>
            <a:spLocks noGrp="1"/>
          </p:cNvSpPr>
          <p:nvPr>
            <p:ph type="sldNum" sz="quarter" idx="12"/>
          </p:nvPr>
        </p:nvSpPr>
        <p:spPr/>
        <p:txBody>
          <a:bodyPr/>
          <a:lstStyle/>
          <a:p>
            <a:fld id="{E5D2E654-9900-4AA2-B389-860A4275F397}" type="slidenum">
              <a:rPr lang="en-IN" smtClean="0"/>
              <a:pPr/>
              <a:t>‹#›</a:t>
            </a:fld>
            <a:endParaRPr lang="en-IN"/>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C4FE5D15-C7D9-4E20-BEA1-29AEEFE3D19A}" type="datetimeFigureOut">
              <a:rPr lang="en-IN" smtClean="0"/>
              <a:pPr/>
              <a:t>22-03-2018</a:t>
            </a:fld>
            <a:endParaRPr lang="en-IN"/>
          </a:p>
        </p:txBody>
      </p:sp>
      <p:sp>
        <p:nvSpPr>
          <p:cNvPr id="4" name="Footer Placeholder 3"/>
          <p:cNvSpPr>
            <a:spLocks noGrp="1"/>
          </p:cNvSpPr>
          <p:nvPr>
            <p:ph type="ftr" sz="quarter" idx="11"/>
          </p:nvPr>
        </p:nvSpPr>
        <p:spPr/>
        <p:txBody>
          <a:bodyPr/>
          <a:lstStyle/>
          <a:p>
            <a:endParaRPr lang="en-IN"/>
          </a:p>
        </p:txBody>
      </p:sp>
      <p:sp>
        <p:nvSpPr>
          <p:cNvPr id="5" name="Slide Number Placeholder 4"/>
          <p:cNvSpPr>
            <a:spLocks noGrp="1"/>
          </p:cNvSpPr>
          <p:nvPr>
            <p:ph type="sldNum" sz="quarter" idx="12"/>
          </p:nvPr>
        </p:nvSpPr>
        <p:spPr/>
        <p:txBody>
          <a:bodyPr/>
          <a:lstStyle/>
          <a:p>
            <a:fld id="{E5D2E654-9900-4AA2-B389-860A4275F397}" type="slidenum">
              <a:rPr lang="en-IN" smtClean="0"/>
              <a:pPr/>
              <a:t>‹#›</a:t>
            </a:fld>
            <a:endParaRPr lang="en-IN"/>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4FE5D15-C7D9-4E20-BEA1-29AEEFE3D19A}" type="datetimeFigureOut">
              <a:rPr lang="en-IN" smtClean="0"/>
              <a:pPr/>
              <a:t>22-03-2018</a:t>
            </a:fld>
            <a:endParaRPr lang="en-IN"/>
          </a:p>
        </p:txBody>
      </p:sp>
      <p:sp>
        <p:nvSpPr>
          <p:cNvPr id="3" name="Footer Placeholder 2"/>
          <p:cNvSpPr>
            <a:spLocks noGrp="1"/>
          </p:cNvSpPr>
          <p:nvPr>
            <p:ph type="ftr" sz="quarter" idx="11"/>
          </p:nvPr>
        </p:nvSpPr>
        <p:spPr/>
        <p:txBody>
          <a:bodyPr/>
          <a:lstStyle/>
          <a:p>
            <a:endParaRPr lang="en-IN"/>
          </a:p>
        </p:txBody>
      </p:sp>
      <p:sp>
        <p:nvSpPr>
          <p:cNvPr id="4" name="Slide Number Placeholder 3"/>
          <p:cNvSpPr>
            <a:spLocks noGrp="1"/>
          </p:cNvSpPr>
          <p:nvPr>
            <p:ph type="sldNum" sz="quarter" idx="12"/>
          </p:nvPr>
        </p:nvSpPr>
        <p:spPr/>
        <p:txBody>
          <a:bodyPr/>
          <a:lstStyle/>
          <a:p>
            <a:fld id="{E5D2E654-9900-4AA2-B389-860A4275F397}" type="slidenum">
              <a:rPr lang="en-IN" smtClean="0"/>
              <a:pPr/>
              <a:t>‹#›</a:t>
            </a:fld>
            <a:endParaRPr lang="en-IN"/>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C4FE5D15-C7D9-4E20-BEA1-29AEEFE3D19A}" type="datetimeFigureOut">
              <a:rPr lang="en-IN" smtClean="0"/>
              <a:pPr/>
              <a:t>22-03-2018</a:t>
            </a:fld>
            <a:endParaRPr lang="en-IN"/>
          </a:p>
        </p:txBody>
      </p:sp>
      <p:sp>
        <p:nvSpPr>
          <p:cNvPr id="6" name="Footer Placeholder 5"/>
          <p:cNvSpPr>
            <a:spLocks noGrp="1"/>
          </p:cNvSpPr>
          <p:nvPr>
            <p:ph type="ftr" sz="quarter" idx="11"/>
          </p:nvPr>
        </p:nvSpPr>
        <p:spPr/>
        <p:txBody>
          <a:bodyPr/>
          <a:lstStyle/>
          <a:p>
            <a:endParaRPr lang="en-IN"/>
          </a:p>
        </p:txBody>
      </p:sp>
      <p:sp>
        <p:nvSpPr>
          <p:cNvPr id="7" name="Slide Number Placeholder 6"/>
          <p:cNvSpPr>
            <a:spLocks noGrp="1"/>
          </p:cNvSpPr>
          <p:nvPr>
            <p:ph type="sldNum" sz="quarter" idx="12"/>
          </p:nvPr>
        </p:nvSpPr>
        <p:spPr/>
        <p:txBody>
          <a:bodyPr/>
          <a:lstStyle/>
          <a:p>
            <a:fld id="{E5D2E654-9900-4AA2-B389-860A4275F397}" type="slidenum">
              <a:rPr lang="en-IN" smtClean="0"/>
              <a:pPr/>
              <a:t>‹#›</a:t>
            </a:fld>
            <a:endParaRPr lang="en-IN"/>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9" name="Snip and Round Single Corner Rectangle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Right Triangle 11"/>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Title 1"/>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en-US" smtClean="0"/>
              <a:t>Click to edit Master title style</a:t>
            </a:r>
            <a:endParaRPr kumimoji="0" lang="en-US"/>
          </a:p>
        </p:txBody>
      </p:sp>
      <p:sp>
        <p:nvSpPr>
          <p:cNvPr id="4" name="Text Placeholder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C4FE5D15-C7D9-4E20-BEA1-29AEEFE3D19A}" type="datetimeFigureOut">
              <a:rPr lang="en-IN" smtClean="0"/>
              <a:pPr/>
              <a:t>22-03-2018</a:t>
            </a:fld>
            <a:endParaRPr lang="en-IN"/>
          </a:p>
        </p:txBody>
      </p:sp>
      <p:sp>
        <p:nvSpPr>
          <p:cNvPr id="6" name="Footer Placeholder 5"/>
          <p:cNvSpPr>
            <a:spLocks noGrp="1"/>
          </p:cNvSpPr>
          <p:nvPr>
            <p:ph type="ftr" sz="quarter" idx="11"/>
          </p:nvPr>
        </p:nvSpPr>
        <p:spPr/>
        <p:txBody>
          <a:bodyPr/>
          <a:lstStyle/>
          <a:p>
            <a:endParaRPr lang="en-IN"/>
          </a:p>
        </p:txBody>
      </p:sp>
      <p:sp>
        <p:nvSpPr>
          <p:cNvPr id="7" name="Slide Number Placeholder 6"/>
          <p:cNvSpPr>
            <a:spLocks noGrp="1"/>
          </p:cNvSpPr>
          <p:nvPr>
            <p:ph type="sldNum" sz="quarter" idx="12"/>
          </p:nvPr>
        </p:nvSpPr>
        <p:spPr>
          <a:xfrm>
            <a:off x="8077200" y="6356350"/>
            <a:ext cx="609600" cy="365125"/>
          </a:xfrm>
        </p:spPr>
        <p:txBody>
          <a:bodyPr/>
          <a:lstStyle/>
          <a:p>
            <a:fld id="{E5D2E654-9900-4AA2-B389-860A4275F397}" type="slidenum">
              <a:rPr lang="en-IN" smtClean="0"/>
              <a:pPr/>
              <a:t>‹#›</a:t>
            </a:fld>
            <a:endParaRPr lang="en-IN"/>
          </a:p>
        </p:txBody>
      </p:sp>
      <p:sp>
        <p:nvSpPr>
          <p:cNvPr id="3" name="Picture Placeholder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en-US" smtClean="0"/>
              <a:t>Click icon to add picture</a:t>
            </a:r>
            <a:endParaRPr kumimoji="0" lang="en-US" dirty="0"/>
          </a:p>
        </p:txBody>
      </p:sp>
      <p:sp>
        <p:nvSpPr>
          <p:cNvPr id="10" name="Freeform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Freeform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Freeform 6"/>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Freeform 7"/>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Title Placeholder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C4FE5D15-C7D9-4E20-BEA1-29AEEFE3D19A}" type="datetimeFigureOut">
              <a:rPr lang="en-IN" smtClean="0"/>
              <a:pPr/>
              <a:t>22-03-2018</a:t>
            </a:fld>
            <a:endParaRPr lang="en-IN"/>
          </a:p>
        </p:txBody>
      </p:sp>
      <p:sp>
        <p:nvSpPr>
          <p:cNvPr id="22" name="Footer Placeholder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en-IN"/>
          </a:p>
        </p:txBody>
      </p:sp>
      <p:sp>
        <p:nvSpPr>
          <p:cNvPr id="18" name="Slide Number Placeholder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E5D2E654-9900-4AA2-B389-860A4275F397}" type="slidenum">
              <a:rPr lang="en-IN" smtClean="0"/>
              <a:pPr/>
              <a:t>‹#›</a:t>
            </a:fld>
            <a:endParaRPr lang="en-IN"/>
          </a:p>
        </p:txBody>
      </p:sp>
      <p:grpSp>
        <p:nvGrpSpPr>
          <p:cNvPr id="2" name="Group 1"/>
          <p:cNvGrpSpPr/>
          <p:nvPr/>
        </p:nvGrpSpPr>
        <p:grpSpPr>
          <a:xfrm>
            <a:off x="-19017" y="202408"/>
            <a:ext cx="9180548" cy="649224"/>
            <a:chOff x="-19045" y="216550"/>
            <a:chExt cx="9180548" cy="649224"/>
          </a:xfrm>
        </p:grpSpPr>
        <p:sp>
          <p:nvSpPr>
            <p:cNvPr id="12" name="Freeform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Freeform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i="1" dirty="0" smtClean="0">
                <a:solidFill>
                  <a:schemeClr val="bg1"/>
                </a:solidFill>
              </a:rPr>
              <a:t>LEGAL COMPLIANCE OF BIO-MEDICAL WASTE</a:t>
            </a:r>
            <a:endParaRPr lang="en-IN" i="1" dirty="0">
              <a:solidFill>
                <a:schemeClr val="bg1"/>
              </a:solidFill>
            </a:endParaRPr>
          </a:p>
        </p:txBody>
      </p:sp>
      <p:sp>
        <p:nvSpPr>
          <p:cNvPr id="3" name="Subtitle 2"/>
          <p:cNvSpPr>
            <a:spLocks noGrp="1"/>
          </p:cNvSpPr>
          <p:nvPr>
            <p:ph type="subTitle" idx="1"/>
          </p:nvPr>
        </p:nvSpPr>
        <p:spPr>
          <a:xfrm>
            <a:off x="533400" y="4725144"/>
            <a:ext cx="7854696" cy="1296144"/>
          </a:xfrm>
        </p:spPr>
        <p:txBody>
          <a:bodyPr>
            <a:normAutofit/>
          </a:bodyPr>
          <a:lstStyle/>
          <a:p>
            <a:endParaRPr lang="en-IN" i="1" dirty="0">
              <a:solidFill>
                <a:schemeClr val="bg1"/>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60648"/>
            <a:ext cx="8229600" cy="936104"/>
          </a:xfrm>
        </p:spPr>
        <p:txBody>
          <a:bodyPr>
            <a:normAutofit/>
          </a:bodyPr>
          <a:lstStyle/>
          <a:p>
            <a:r>
              <a:rPr lang="en-US" sz="3200" b="1" i="1" dirty="0" smtClean="0"/>
              <a:t>SPECIFIED FORMS UNDER BMW RULES, 2016</a:t>
            </a:r>
            <a:endParaRPr lang="en-IN" sz="3200" b="1" i="1" dirty="0"/>
          </a:p>
        </p:txBody>
      </p:sp>
      <p:graphicFrame>
        <p:nvGraphicFramePr>
          <p:cNvPr id="4" name="Content Placeholder 3"/>
          <p:cNvGraphicFramePr>
            <a:graphicFrameLocks noGrp="1"/>
          </p:cNvGraphicFramePr>
          <p:nvPr>
            <p:ph idx="1"/>
          </p:nvPr>
        </p:nvGraphicFramePr>
        <p:xfrm>
          <a:off x="457200" y="1628773"/>
          <a:ext cx="8229600" cy="4896570"/>
        </p:xfrm>
        <a:graphic>
          <a:graphicData uri="http://schemas.openxmlformats.org/drawingml/2006/table">
            <a:tbl>
              <a:tblPr firstRow="1" bandRow="1">
                <a:tableStyleId>{5C22544A-7EE6-4342-B048-85BDC9FD1C3A}</a:tableStyleId>
              </a:tblPr>
              <a:tblGrid>
                <a:gridCol w="4114800"/>
                <a:gridCol w="4114800"/>
              </a:tblGrid>
              <a:tr h="549078">
                <a:tc>
                  <a:txBody>
                    <a:bodyPr/>
                    <a:lstStyle/>
                    <a:p>
                      <a:pPr algn="just"/>
                      <a:r>
                        <a:rPr lang="en-US" dirty="0" smtClean="0">
                          <a:latin typeface="Times New Roman" pitchFamily="18" charset="0"/>
                          <a:cs typeface="Times New Roman" pitchFamily="18" charset="0"/>
                        </a:rPr>
                        <a:t>FORM</a:t>
                      </a:r>
                      <a:endParaRPr lang="en-IN" dirty="0">
                        <a:latin typeface="Times New Roman" pitchFamily="18" charset="0"/>
                        <a:cs typeface="Times New Roman" pitchFamily="18" charset="0"/>
                      </a:endParaRPr>
                    </a:p>
                  </a:txBody>
                  <a:tcPr/>
                </a:tc>
                <a:tc>
                  <a:txBody>
                    <a:bodyPr/>
                    <a:lstStyle/>
                    <a:p>
                      <a:pPr algn="just"/>
                      <a:r>
                        <a:rPr lang="en-US" dirty="0" smtClean="0">
                          <a:latin typeface="Times New Roman" pitchFamily="18" charset="0"/>
                          <a:cs typeface="Times New Roman" pitchFamily="18" charset="0"/>
                        </a:rPr>
                        <a:t>MANDATES</a:t>
                      </a:r>
                      <a:endParaRPr lang="en-IN" dirty="0">
                        <a:latin typeface="Times New Roman" pitchFamily="18" charset="0"/>
                        <a:cs typeface="Times New Roman" pitchFamily="18" charset="0"/>
                      </a:endParaRPr>
                    </a:p>
                  </a:txBody>
                  <a:tcPr/>
                </a:tc>
              </a:tr>
              <a:tr h="549078">
                <a:tc>
                  <a:txBody>
                    <a:bodyPr/>
                    <a:lstStyle/>
                    <a:p>
                      <a:pPr algn="just"/>
                      <a:r>
                        <a:rPr lang="en-US" dirty="0" smtClean="0">
                          <a:latin typeface="Times New Roman" pitchFamily="18" charset="0"/>
                          <a:cs typeface="Times New Roman" pitchFamily="18" charset="0"/>
                        </a:rPr>
                        <a:t>FORM 1</a:t>
                      </a:r>
                      <a:endParaRPr lang="en-IN" dirty="0">
                        <a:latin typeface="Times New Roman" pitchFamily="18" charset="0"/>
                        <a:cs typeface="Times New Roman" pitchFamily="18" charset="0"/>
                      </a:endParaRPr>
                    </a:p>
                  </a:txBody>
                  <a:tcPr/>
                </a:tc>
                <a:tc>
                  <a:txBody>
                    <a:bodyPr/>
                    <a:lstStyle/>
                    <a:p>
                      <a:pPr algn="just"/>
                      <a:r>
                        <a:rPr lang="en-US" dirty="0" smtClean="0">
                          <a:latin typeface="Times New Roman" pitchFamily="18" charset="0"/>
                          <a:cs typeface="Times New Roman" pitchFamily="18" charset="0"/>
                        </a:rPr>
                        <a:t>Accident reporting</a:t>
                      </a:r>
                      <a:endParaRPr lang="en-IN" dirty="0">
                        <a:latin typeface="Times New Roman" pitchFamily="18" charset="0"/>
                        <a:cs typeface="Times New Roman" pitchFamily="18" charset="0"/>
                      </a:endParaRPr>
                    </a:p>
                  </a:txBody>
                  <a:tcPr/>
                </a:tc>
              </a:tr>
              <a:tr h="947723">
                <a:tc>
                  <a:txBody>
                    <a:bodyPr/>
                    <a:lstStyle/>
                    <a:p>
                      <a:pPr algn="just"/>
                      <a:r>
                        <a:rPr lang="en-US" dirty="0" smtClean="0">
                          <a:latin typeface="Times New Roman" pitchFamily="18" charset="0"/>
                          <a:cs typeface="Times New Roman" pitchFamily="18" charset="0"/>
                        </a:rPr>
                        <a:t>FORM 2</a:t>
                      </a:r>
                      <a:endParaRPr lang="en-IN" dirty="0">
                        <a:latin typeface="Times New Roman" pitchFamily="18" charset="0"/>
                        <a:cs typeface="Times New Roman" pitchFamily="18" charset="0"/>
                      </a:endParaRPr>
                    </a:p>
                  </a:txBody>
                  <a:tcPr/>
                </a:tc>
                <a:tc>
                  <a:txBody>
                    <a:bodyPr/>
                    <a:lstStyle/>
                    <a:p>
                      <a:pPr algn="just"/>
                      <a:r>
                        <a:rPr lang="en-US" dirty="0" smtClean="0">
                          <a:latin typeface="Times New Roman" pitchFamily="18" charset="0"/>
                          <a:cs typeface="Times New Roman" pitchFamily="18" charset="0"/>
                        </a:rPr>
                        <a:t>Application for  authorization or renewal of authorization by HCF</a:t>
                      </a:r>
                      <a:endParaRPr lang="en-IN" dirty="0">
                        <a:latin typeface="Times New Roman" pitchFamily="18" charset="0"/>
                        <a:cs typeface="Times New Roman" pitchFamily="18" charset="0"/>
                      </a:endParaRPr>
                    </a:p>
                  </a:txBody>
                  <a:tcPr/>
                </a:tc>
              </a:tr>
              <a:tr h="549078">
                <a:tc>
                  <a:txBody>
                    <a:bodyPr/>
                    <a:lstStyle/>
                    <a:p>
                      <a:pPr algn="just"/>
                      <a:r>
                        <a:rPr lang="en-US" dirty="0" smtClean="0">
                          <a:latin typeface="Times New Roman" pitchFamily="18" charset="0"/>
                          <a:cs typeface="Times New Roman" pitchFamily="18" charset="0"/>
                        </a:rPr>
                        <a:t>FORM 3</a:t>
                      </a:r>
                      <a:endParaRPr lang="en-IN" dirty="0">
                        <a:latin typeface="Times New Roman" pitchFamily="18" charset="0"/>
                        <a:cs typeface="Times New Roman" pitchFamily="18" charset="0"/>
                      </a:endParaRPr>
                    </a:p>
                  </a:txBody>
                  <a:tcPr/>
                </a:tc>
                <a:tc>
                  <a:txBody>
                    <a:bodyPr/>
                    <a:lstStyle/>
                    <a:p>
                      <a:pPr algn="just"/>
                      <a:r>
                        <a:rPr lang="en-US" dirty="0" smtClean="0">
                          <a:latin typeface="Times New Roman" pitchFamily="18" charset="0"/>
                          <a:cs typeface="Times New Roman" pitchFamily="18" charset="0"/>
                        </a:rPr>
                        <a:t>Authorization by prescribed authority</a:t>
                      </a:r>
                      <a:endParaRPr lang="en-IN" dirty="0">
                        <a:latin typeface="Times New Roman" pitchFamily="18" charset="0"/>
                        <a:cs typeface="Times New Roman" pitchFamily="18" charset="0"/>
                      </a:endParaRPr>
                    </a:p>
                  </a:txBody>
                  <a:tcPr/>
                </a:tc>
              </a:tr>
              <a:tr h="1353890">
                <a:tc>
                  <a:txBody>
                    <a:bodyPr/>
                    <a:lstStyle/>
                    <a:p>
                      <a:pPr algn="just"/>
                      <a:r>
                        <a:rPr lang="en-US" dirty="0" smtClean="0">
                          <a:latin typeface="Times New Roman" pitchFamily="18" charset="0"/>
                          <a:cs typeface="Times New Roman" pitchFamily="18" charset="0"/>
                        </a:rPr>
                        <a:t>FORM 4</a:t>
                      </a:r>
                      <a:endParaRPr lang="en-IN" dirty="0">
                        <a:latin typeface="Times New Roman" pitchFamily="18" charset="0"/>
                        <a:cs typeface="Times New Roman" pitchFamily="18" charset="0"/>
                      </a:endParaRPr>
                    </a:p>
                  </a:txBody>
                  <a:tcPr/>
                </a:tc>
                <a:tc>
                  <a:txBody>
                    <a:bodyPr/>
                    <a:lstStyle/>
                    <a:p>
                      <a:pPr algn="just"/>
                      <a:r>
                        <a:rPr lang="en-US" dirty="0" smtClean="0">
                          <a:latin typeface="Times New Roman" pitchFamily="18" charset="0"/>
                          <a:cs typeface="Times New Roman" pitchFamily="18" charset="0"/>
                        </a:rPr>
                        <a:t>Annual report by the occupier/CBMWMF</a:t>
                      </a:r>
                      <a:r>
                        <a:rPr lang="en-US" baseline="0" dirty="0" smtClean="0">
                          <a:latin typeface="Times New Roman" pitchFamily="18" charset="0"/>
                          <a:cs typeface="Times New Roman" pitchFamily="18" charset="0"/>
                        </a:rPr>
                        <a:t> operator by 30</a:t>
                      </a:r>
                      <a:r>
                        <a:rPr lang="en-US" baseline="30000" dirty="0" smtClean="0">
                          <a:latin typeface="Times New Roman" pitchFamily="18" charset="0"/>
                          <a:cs typeface="Times New Roman" pitchFamily="18" charset="0"/>
                        </a:rPr>
                        <a:t>th</a:t>
                      </a:r>
                      <a:r>
                        <a:rPr lang="en-US" baseline="0" dirty="0" smtClean="0">
                          <a:latin typeface="Times New Roman" pitchFamily="18" charset="0"/>
                          <a:cs typeface="Times New Roman" pitchFamily="18" charset="0"/>
                        </a:rPr>
                        <a:t> June</a:t>
                      </a:r>
                      <a:endParaRPr lang="en-IN" dirty="0">
                        <a:latin typeface="Times New Roman" pitchFamily="18" charset="0"/>
                        <a:cs typeface="Times New Roman" pitchFamily="18" charset="0"/>
                      </a:endParaRPr>
                    </a:p>
                  </a:txBody>
                  <a:tcPr/>
                </a:tc>
              </a:tr>
              <a:tr h="947723">
                <a:tc>
                  <a:txBody>
                    <a:bodyPr/>
                    <a:lstStyle/>
                    <a:p>
                      <a:pPr algn="just"/>
                      <a:r>
                        <a:rPr lang="en-US" dirty="0" smtClean="0">
                          <a:latin typeface="Times New Roman" pitchFamily="18" charset="0"/>
                          <a:cs typeface="Times New Roman" pitchFamily="18" charset="0"/>
                        </a:rPr>
                        <a:t>FORM 5</a:t>
                      </a:r>
                      <a:endParaRPr lang="en-IN" dirty="0">
                        <a:latin typeface="Times New Roman" pitchFamily="18" charset="0"/>
                        <a:cs typeface="Times New Roman" pitchFamily="18" charset="0"/>
                      </a:endParaRPr>
                    </a:p>
                  </a:txBody>
                  <a:tcPr/>
                </a:tc>
                <a:tc>
                  <a:txBody>
                    <a:bodyPr/>
                    <a:lstStyle/>
                    <a:p>
                      <a:pPr algn="just"/>
                      <a:r>
                        <a:rPr lang="en-US" dirty="0" smtClean="0">
                          <a:latin typeface="Times New Roman" pitchFamily="18" charset="0"/>
                          <a:cs typeface="Times New Roman" pitchFamily="18" charset="0"/>
                        </a:rPr>
                        <a:t>Appeal by the occupier to appellate</a:t>
                      </a:r>
                      <a:r>
                        <a:rPr lang="en-US" baseline="0" dirty="0" smtClean="0">
                          <a:latin typeface="Times New Roman" pitchFamily="18" charset="0"/>
                          <a:cs typeface="Times New Roman" pitchFamily="18" charset="0"/>
                        </a:rPr>
                        <a:t> authority</a:t>
                      </a:r>
                      <a:endParaRPr lang="en-IN" dirty="0">
                        <a:latin typeface="Times New Roman" pitchFamily="18" charset="0"/>
                        <a:cs typeface="Times New Roman" pitchFamily="18" charset="0"/>
                      </a:endParaRPr>
                    </a:p>
                  </a:txBody>
                  <a:tcPr/>
                </a:tc>
              </a:tr>
            </a:tbl>
          </a:graphicData>
        </a:graphic>
      </p:graphicFrame>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04664"/>
            <a:ext cx="8229600" cy="936104"/>
          </a:xfrm>
        </p:spPr>
        <p:txBody>
          <a:bodyPr>
            <a:normAutofit/>
          </a:bodyPr>
          <a:lstStyle/>
          <a:p>
            <a:r>
              <a:rPr lang="en-US" sz="3200" b="1" i="1" dirty="0" smtClean="0"/>
              <a:t>OCCUPIER</a:t>
            </a:r>
            <a:endParaRPr lang="en-IN" sz="3200" b="1" i="1" dirty="0"/>
          </a:p>
        </p:txBody>
      </p:sp>
      <p:sp>
        <p:nvSpPr>
          <p:cNvPr id="3" name="Content Placeholder 2"/>
          <p:cNvSpPr>
            <a:spLocks noGrp="1"/>
          </p:cNvSpPr>
          <p:nvPr>
            <p:ph idx="1"/>
          </p:nvPr>
        </p:nvSpPr>
        <p:spPr/>
        <p:txBody>
          <a:bodyPr>
            <a:normAutofit/>
          </a:bodyPr>
          <a:lstStyle/>
          <a:p>
            <a:pPr algn="just">
              <a:buNone/>
            </a:pPr>
            <a:r>
              <a:rPr lang="en-IN" dirty="0" smtClean="0"/>
              <a:t>  </a:t>
            </a:r>
            <a:r>
              <a:rPr lang="en-IN" dirty="0" smtClean="0">
                <a:latin typeface="Times New Roman" pitchFamily="18" charset="0"/>
                <a:cs typeface="Times New Roman" pitchFamily="18" charset="0"/>
              </a:rPr>
              <a:t>“Occupier" means a person having administrative control over the institution and the premises generating bio-medical waste, which includes a hospital, nursing home, clinic, dispensary, veterinary institution, animal house, pathological laboratory, blood bank, health care facility and clinical establishment, irrespective of their system of medicine and by whatever name they are called.</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620688"/>
            <a:ext cx="8229600" cy="792088"/>
          </a:xfrm>
        </p:spPr>
        <p:txBody>
          <a:bodyPr>
            <a:normAutofit/>
          </a:bodyPr>
          <a:lstStyle/>
          <a:p>
            <a:r>
              <a:rPr lang="en-US" sz="3200" b="1" i="1" dirty="0" smtClean="0"/>
              <a:t>DUTIES OF THE OCCUPIER</a:t>
            </a:r>
            <a:endParaRPr lang="en-IN" sz="3200" b="1" i="1" dirty="0"/>
          </a:p>
        </p:txBody>
      </p:sp>
      <p:sp>
        <p:nvSpPr>
          <p:cNvPr id="3" name="Content Placeholder 2"/>
          <p:cNvSpPr>
            <a:spLocks noGrp="1"/>
          </p:cNvSpPr>
          <p:nvPr>
            <p:ph idx="1"/>
          </p:nvPr>
        </p:nvSpPr>
        <p:spPr>
          <a:xfrm>
            <a:off x="457200" y="1628800"/>
            <a:ext cx="8229600" cy="4695800"/>
          </a:xfrm>
        </p:spPr>
        <p:txBody>
          <a:bodyPr>
            <a:normAutofit fontScale="92500" lnSpcReduction="10000"/>
          </a:bodyPr>
          <a:lstStyle/>
          <a:p>
            <a:pPr>
              <a:buNone/>
            </a:pPr>
            <a:endParaRPr lang="en-IN" b="1" dirty="0" smtClean="0"/>
          </a:p>
          <a:p>
            <a:pPr algn="just"/>
            <a:r>
              <a:rPr lang="en-IN" dirty="0" smtClean="0">
                <a:latin typeface="Times New Roman" pitchFamily="18" charset="0"/>
                <a:cs typeface="Times New Roman" pitchFamily="18" charset="0"/>
              </a:rPr>
              <a:t>(a) take all necessary steps to ensure that bio-medical waste is handled without any adverse effect to human health and the environment and in accordance with these rules.</a:t>
            </a:r>
          </a:p>
          <a:p>
            <a:pPr algn="just">
              <a:buNone/>
            </a:pPr>
            <a:endParaRPr lang="en-IN" dirty="0" smtClean="0">
              <a:latin typeface="Times New Roman" pitchFamily="18" charset="0"/>
              <a:cs typeface="Times New Roman" pitchFamily="18" charset="0"/>
            </a:endParaRPr>
          </a:p>
          <a:p>
            <a:pPr algn="just"/>
            <a:r>
              <a:rPr lang="en-IN" dirty="0" smtClean="0">
                <a:latin typeface="Times New Roman" pitchFamily="18" charset="0"/>
                <a:cs typeface="Times New Roman" pitchFamily="18" charset="0"/>
              </a:rPr>
              <a:t>(b) make a provision within the premises for a safe, ventilated and secured location for storage of segregated biomedical waste in coloured bags or containers, to ensure that there shall be no secondary handling, pilferage of recyclables or inadvertent scattering or spillage by animals and the bio-medical waste from such place or premises shall be directly transported to the common bio-medical waste treatment facility or for the appropriate treatment and disposal.</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908720"/>
            <a:ext cx="8229600" cy="5415880"/>
          </a:xfrm>
        </p:spPr>
        <p:txBody>
          <a:bodyPr>
            <a:normAutofit fontScale="85000" lnSpcReduction="10000"/>
          </a:bodyPr>
          <a:lstStyle/>
          <a:p>
            <a:pPr algn="just"/>
            <a:r>
              <a:rPr lang="en-IN" dirty="0" smtClean="0">
                <a:latin typeface="Times New Roman" pitchFamily="18" charset="0"/>
                <a:cs typeface="Times New Roman" pitchFamily="18" charset="0"/>
              </a:rPr>
              <a:t>(c) pre-treat the laboratory waste, microbiological waste, blood samples and blood bags through disinfection or sterilisation on-site in the manner as prescribed by the World Health Organisation (WHO) or National AIDs Control Organisation (NACO) guidelines and then sent to the common bio-medical waste treatment facility for final disposal.</a:t>
            </a:r>
          </a:p>
          <a:p>
            <a:pPr algn="just">
              <a:buNone/>
            </a:pPr>
            <a:endParaRPr lang="en-IN" dirty="0" smtClean="0">
              <a:latin typeface="Times New Roman" pitchFamily="18" charset="0"/>
              <a:cs typeface="Times New Roman" pitchFamily="18" charset="0"/>
            </a:endParaRPr>
          </a:p>
          <a:p>
            <a:pPr algn="just"/>
            <a:r>
              <a:rPr lang="en-IN" dirty="0" smtClean="0">
                <a:latin typeface="Times New Roman" pitchFamily="18" charset="0"/>
                <a:cs typeface="Times New Roman" pitchFamily="18" charset="0"/>
              </a:rPr>
              <a:t>(d)phase out use of chlorinated plastic bags, gloves and blood bags within two years from the date of notification of these rules.</a:t>
            </a:r>
          </a:p>
          <a:p>
            <a:pPr algn="just">
              <a:buNone/>
            </a:pPr>
            <a:endParaRPr lang="en-IN" dirty="0" smtClean="0">
              <a:latin typeface="Times New Roman" pitchFamily="18" charset="0"/>
              <a:cs typeface="Times New Roman" pitchFamily="18" charset="0"/>
            </a:endParaRPr>
          </a:p>
          <a:p>
            <a:pPr algn="just"/>
            <a:r>
              <a:rPr lang="en-IN" dirty="0" smtClean="0">
                <a:latin typeface="Times New Roman" pitchFamily="18" charset="0"/>
                <a:cs typeface="Times New Roman" pitchFamily="18" charset="0"/>
              </a:rPr>
              <a:t>(e) dispose of solid waste other than bio-medical waste in accordance with the provisions of respective waste management rules made under the relevant laws and amended from time to time.</a:t>
            </a:r>
          </a:p>
          <a:p>
            <a:pPr algn="just">
              <a:buNone/>
            </a:pPr>
            <a:endParaRPr lang="en-IN" dirty="0" smtClean="0">
              <a:latin typeface="Times New Roman" pitchFamily="18" charset="0"/>
              <a:cs typeface="Times New Roman" pitchFamily="18" charset="0"/>
            </a:endParaRPr>
          </a:p>
          <a:p>
            <a:pPr algn="just"/>
            <a:r>
              <a:rPr lang="en-IN" dirty="0" smtClean="0">
                <a:latin typeface="Times New Roman" pitchFamily="18" charset="0"/>
                <a:cs typeface="Times New Roman" pitchFamily="18" charset="0"/>
              </a:rPr>
              <a:t>(f) not to give treated bio-medical waste with municipal solid waste.</a:t>
            </a:r>
          </a:p>
          <a:p>
            <a:pPr algn="just"/>
            <a:endParaRPr lang="en-IN" dirty="0" smtClean="0">
              <a:latin typeface="Times New Roman" pitchFamily="18" charset="0"/>
              <a:cs typeface="Times New Roman" pitchFamily="18" charset="0"/>
            </a:endParaRPr>
          </a:p>
          <a:p>
            <a:pPr algn="just"/>
            <a:endParaRPr lang="en-IN" dirty="0">
              <a:latin typeface="Times New Roman" pitchFamily="18" charset="0"/>
              <a:cs typeface="Times New Roman" pitchFamily="18" charset="0"/>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124744"/>
            <a:ext cx="8229600" cy="5199856"/>
          </a:xfrm>
        </p:spPr>
        <p:txBody>
          <a:bodyPr>
            <a:normAutofit fontScale="92500" lnSpcReduction="10000"/>
          </a:bodyPr>
          <a:lstStyle/>
          <a:p>
            <a:pPr algn="just"/>
            <a:r>
              <a:rPr lang="en-IN" dirty="0" smtClean="0">
                <a:latin typeface="Times New Roman" pitchFamily="18" charset="0"/>
                <a:cs typeface="Times New Roman" pitchFamily="18" charset="0"/>
              </a:rPr>
              <a:t>(g) provide training to all its health care workers and others, involved in handling of bio medical waste at the time of induction and thereafter at least once every year and the details of training programmes conducted, number of personnel trained and number of personnel not undergone any training shall be provided in the Annual Report.</a:t>
            </a:r>
          </a:p>
          <a:p>
            <a:pPr algn="just">
              <a:buNone/>
            </a:pPr>
            <a:endParaRPr lang="en-IN" dirty="0" smtClean="0">
              <a:latin typeface="Times New Roman" pitchFamily="18" charset="0"/>
              <a:cs typeface="Times New Roman" pitchFamily="18" charset="0"/>
            </a:endParaRPr>
          </a:p>
          <a:p>
            <a:pPr algn="just"/>
            <a:r>
              <a:rPr lang="en-IN" dirty="0" smtClean="0">
                <a:latin typeface="Times New Roman" pitchFamily="18" charset="0"/>
                <a:cs typeface="Times New Roman" pitchFamily="18" charset="0"/>
              </a:rPr>
              <a:t>(h) immunise all its health care workers and others, involved in handling of bio-medical waste for protection against diseases including Hepatitis B and Tetanus that are likely to be transmitted by handling of bio-medical waste, in the manner as prescribed in the National Immunisation Policy or the guidelines of the Ministry of Health and Family Welfare issued from time to time.</a:t>
            </a:r>
            <a:endParaRPr lang="en-IN" dirty="0">
              <a:latin typeface="Times New Roman" pitchFamily="18" charset="0"/>
              <a:cs typeface="Times New Roman" pitchFamily="18" charset="0"/>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692696"/>
            <a:ext cx="8229600" cy="5631904"/>
          </a:xfrm>
        </p:spPr>
        <p:txBody>
          <a:bodyPr>
            <a:normAutofit fontScale="92500" lnSpcReduction="10000"/>
          </a:bodyPr>
          <a:lstStyle/>
          <a:p>
            <a:pPr algn="just"/>
            <a:r>
              <a:rPr lang="en-IN" dirty="0" smtClean="0">
                <a:latin typeface="Times New Roman" pitchFamily="18" charset="0"/>
                <a:cs typeface="Times New Roman" pitchFamily="18" charset="0"/>
              </a:rPr>
              <a:t>(</a:t>
            </a:r>
            <a:r>
              <a:rPr lang="en-IN" dirty="0" err="1" smtClean="0">
                <a:latin typeface="Times New Roman" pitchFamily="18" charset="0"/>
                <a:cs typeface="Times New Roman" pitchFamily="18" charset="0"/>
              </a:rPr>
              <a:t>i</a:t>
            </a:r>
            <a:r>
              <a:rPr lang="en-IN" dirty="0" smtClean="0">
                <a:latin typeface="Times New Roman" pitchFamily="18" charset="0"/>
                <a:cs typeface="Times New Roman" pitchFamily="18" charset="0"/>
              </a:rPr>
              <a:t>) establish a Bar- Code System for bags or containers containing bio-medical waste to be sent out of the premises or place for any purpose within one year from the date of the notification of these rules.</a:t>
            </a:r>
          </a:p>
          <a:p>
            <a:pPr algn="just">
              <a:buNone/>
            </a:pPr>
            <a:endParaRPr lang="en-IN" dirty="0" smtClean="0">
              <a:latin typeface="Times New Roman" pitchFamily="18" charset="0"/>
              <a:cs typeface="Times New Roman" pitchFamily="18" charset="0"/>
            </a:endParaRPr>
          </a:p>
          <a:p>
            <a:pPr algn="just"/>
            <a:r>
              <a:rPr lang="en-IN" dirty="0" smtClean="0">
                <a:latin typeface="Times New Roman" pitchFamily="18" charset="0"/>
                <a:cs typeface="Times New Roman" pitchFamily="18" charset="0"/>
              </a:rPr>
              <a:t>(j) ensure segregation of liquid chemical waste at source and ensure pre-treatment or neutralisation prior to mixing with other effluent generated from health care facilities.</a:t>
            </a:r>
          </a:p>
          <a:p>
            <a:pPr algn="just">
              <a:buNone/>
            </a:pPr>
            <a:endParaRPr lang="en-IN" dirty="0" smtClean="0">
              <a:latin typeface="Times New Roman" pitchFamily="18" charset="0"/>
              <a:cs typeface="Times New Roman" pitchFamily="18" charset="0"/>
            </a:endParaRPr>
          </a:p>
          <a:p>
            <a:pPr algn="just"/>
            <a:r>
              <a:rPr lang="en-IN" dirty="0" smtClean="0">
                <a:latin typeface="Times New Roman" pitchFamily="18" charset="0"/>
                <a:cs typeface="Times New Roman" pitchFamily="18" charset="0"/>
              </a:rPr>
              <a:t>(k) ensure treatment and disposal of liquid waste in accordance with the Water (Prevention and Control of Pollution) Act, 1974.</a:t>
            </a:r>
          </a:p>
          <a:p>
            <a:pPr algn="just">
              <a:buNone/>
            </a:pPr>
            <a:endParaRPr lang="en-IN" dirty="0" smtClean="0">
              <a:latin typeface="Times New Roman" pitchFamily="18" charset="0"/>
              <a:cs typeface="Times New Roman" pitchFamily="18" charset="0"/>
            </a:endParaRPr>
          </a:p>
          <a:p>
            <a:pPr algn="just"/>
            <a:r>
              <a:rPr lang="en-IN" dirty="0" smtClean="0">
                <a:latin typeface="Times New Roman" pitchFamily="18" charset="0"/>
                <a:cs typeface="Times New Roman" pitchFamily="18" charset="0"/>
              </a:rPr>
              <a:t>(l)ensure occupational safety of all its health care workers and others involved in handling of biomedical waste by providing appropriate and adequate personal protective equipments.</a:t>
            </a:r>
          </a:p>
          <a:p>
            <a:pPr algn="just"/>
            <a:endParaRPr lang="en-IN" dirty="0">
              <a:latin typeface="Times New Roman" pitchFamily="18" charset="0"/>
              <a:cs typeface="Times New Roman" pitchFamily="18" charset="0"/>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836712"/>
            <a:ext cx="8229600" cy="5487888"/>
          </a:xfrm>
        </p:spPr>
        <p:txBody>
          <a:bodyPr>
            <a:normAutofit fontScale="92500" lnSpcReduction="10000"/>
          </a:bodyPr>
          <a:lstStyle/>
          <a:p>
            <a:pPr algn="just"/>
            <a:r>
              <a:rPr lang="en-IN" dirty="0" smtClean="0">
                <a:latin typeface="Times New Roman" pitchFamily="18" charset="0"/>
                <a:cs typeface="Times New Roman" pitchFamily="18" charset="0"/>
              </a:rPr>
              <a:t>(m) conduct health check up at the time of induction and at least once in a year for all its health care workers and others involved in handling of bio- medical waste and maintain the records for the same.</a:t>
            </a:r>
          </a:p>
          <a:p>
            <a:pPr algn="just">
              <a:buNone/>
            </a:pPr>
            <a:endParaRPr lang="en-IN" dirty="0" smtClean="0">
              <a:latin typeface="Times New Roman" pitchFamily="18" charset="0"/>
              <a:cs typeface="Times New Roman" pitchFamily="18" charset="0"/>
            </a:endParaRPr>
          </a:p>
          <a:p>
            <a:pPr algn="just"/>
            <a:r>
              <a:rPr lang="en-IN" dirty="0" smtClean="0">
                <a:latin typeface="Times New Roman" pitchFamily="18" charset="0"/>
                <a:cs typeface="Times New Roman" pitchFamily="18" charset="0"/>
              </a:rPr>
              <a:t>(n) maintain and update on day to day basis the bio-medical waste management register and display the monthly record on its website according to the bio-medical waste generated in terms of category and colour coding.</a:t>
            </a:r>
          </a:p>
          <a:p>
            <a:pPr algn="just">
              <a:buNone/>
            </a:pPr>
            <a:endParaRPr lang="en-IN" dirty="0" smtClean="0">
              <a:latin typeface="Times New Roman" pitchFamily="18" charset="0"/>
              <a:cs typeface="Times New Roman" pitchFamily="18" charset="0"/>
            </a:endParaRPr>
          </a:p>
          <a:p>
            <a:pPr algn="just"/>
            <a:r>
              <a:rPr lang="en-IN" dirty="0" smtClean="0">
                <a:latin typeface="Times New Roman" pitchFamily="18" charset="0"/>
                <a:cs typeface="Times New Roman" pitchFamily="18" charset="0"/>
              </a:rPr>
              <a:t>(o) report major accidents including accidents caused by fire hazards, blasts during handling of biomedical waste and the remedial action taken and the records relevant thereto, (including nil report) in Form I to the prescribed authority </a:t>
            </a:r>
            <a:r>
              <a:rPr lang="en-IN" b="1" dirty="0" smtClean="0">
                <a:latin typeface="Times New Roman" pitchFamily="18" charset="0"/>
                <a:cs typeface="Times New Roman" pitchFamily="18" charset="0"/>
              </a:rPr>
              <a:t>and also along with the annual report.</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692696"/>
            <a:ext cx="8229600" cy="5631904"/>
          </a:xfrm>
        </p:spPr>
        <p:txBody>
          <a:bodyPr>
            <a:normAutofit/>
          </a:bodyPr>
          <a:lstStyle/>
          <a:p>
            <a:pPr algn="just"/>
            <a:r>
              <a:rPr lang="en-IN" dirty="0" smtClean="0">
                <a:latin typeface="Times New Roman" pitchFamily="18" charset="0"/>
                <a:cs typeface="Times New Roman" pitchFamily="18" charset="0"/>
              </a:rPr>
              <a:t>(p) review and monitor the activities every six months and the record shall be submitted along with the annual report to the prescribed authority.</a:t>
            </a:r>
          </a:p>
          <a:p>
            <a:pPr algn="just">
              <a:buNone/>
            </a:pPr>
            <a:endParaRPr lang="en-IN" dirty="0" smtClean="0">
              <a:latin typeface="Times New Roman" pitchFamily="18" charset="0"/>
              <a:cs typeface="Times New Roman" pitchFamily="18" charset="0"/>
            </a:endParaRPr>
          </a:p>
          <a:p>
            <a:pPr algn="just"/>
            <a:r>
              <a:rPr lang="en-IN" dirty="0" smtClean="0">
                <a:latin typeface="Times New Roman" pitchFamily="18" charset="0"/>
                <a:cs typeface="Times New Roman" pitchFamily="18" charset="0"/>
              </a:rPr>
              <a:t>(q) maintain all record for operation of incineration, hydro or autoclaving etc., for a period of five years</a:t>
            </a:r>
          </a:p>
          <a:p>
            <a:pPr algn="just">
              <a:buNone/>
            </a:pPr>
            <a:endParaRPr lang="en-IN" dirty="0" smtClean="0">
              <a:latin typeface="Times New Roman" pitchFamily="18" charset="0"/>
              <a:cs typeface="Times New Roman" pitchFamily="18" charset="0"/>
            </a:endParaRPr>
          </a:p>
          <a:p>
            <a:pPr algn="just"/>
            <a:r>
              <a:rPr lang="en-IN" dirty="0" smtClean="0">
                <a:latin typeface="Times New Roman" pitchFamily="18" charset="0"/>
                <a:cs typeface="Times New Roman" pitchFamily="18" charset="0"/>
              </a:rPr>
              <a:t>(r) existing incinerators to achieve the standards for treatment and disposal of bio-medical waste for retention time in secondary chamber and Dioxin and Furans within two years from the date of this notification.</a:t>
            </a:r>
            <a:endParaRPr lang="en-IN" dirty="0">
              <a:latin typeface="Times New Roman" pitchFamily="18" charset="0"/>
              <a:cs typeface="Times New Roman" pitchFamily="18" charset="0"/>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60648"/>
            <a:ext cx="8229600" cy="864096"/>
          </a:xfrm>
        </p:spPr>
        <p:txBody>
          <a:bodyPr>
            <a:normAutofit/>
          </a:bodyPr>
          <a:lstStyle/>
          <a:p>
            <a:r>
              <a:rPr lang="en-US" sz="3200" b="1" i="1" dirty="0" smtClean="0"/>
              <a:t>DUTIES OF THE OPERATOR</a:t>
            </a:r>
            <a:endParaRPr lang="en-IN" sz="3200" b="1" i="1" dirty="0"/>
          </a:p>
        </p:txBody>
      </p:sp>
      <p:sp>
        <p:nvSpPr>
          <p:cNvPr id="3" name="Content Placeholder 2"/>
          <p:cNvSpPr>
            <a:spLocks noGrp="1"/>
          </p:cNvSpPr>
          <p:nvPr>
            <p:ph idx="1"/>
          </p:nvPr>
        </p:nvSpPr>
        <p:spPr>
          <a:xfrm>
            <a:off x="457200" y="1556792"/>
            <a:ext cx="8229600" cy="4767808"/>
          </a:xfrm>
        </p:spPr>
        <p:txBody>
          <a:bodyPr>
            <a:normAutofit lnSpcReduction="10000"/>
          </a:bodyPr>
          <a:lstStyle/>
          <a:p>
            <a:pPr>
              <a:buNone/>
            </a:pPr>
            <a:endParaRPr lang="en-IN" dirty="0" smtClean="0"/>
          </a:p>
          <a:p>
            <a:pPr algn="just"/>
            <a:r>
              <a:rPr lang="en-IN" dirty="0" smtClean="0">
                <a:latin typeface="Times New Roman" pitchFamily="18" charset="0"/>
                <a:cs typeface="Times New Roman" pitchFamily="18" charset="0"/>
              </a:rPr>
              <a:t>(a) To take all necessary steps to ensure that the bio-medical waste collected from the occupier is transported, handled, stored, treated and disposed of, without any adverse effect to the human health and the environment.</a:t>
            </a:r>
          </a:p>
          <a:p>
            <a:pPr algn="just">
              <a:buNone/>
            </a:pPr>
            <a:endParaRPr lang="en-IN" dirty="0" smtClean="0">
              <a:latin typeface="Times New Roman" pitchFamily="18" charset="0"/>
              <a:cs typeface="Times New Roman" pitchFamily="18" charset="0"/>
            </a:endParaRPr>
          </a:p>
          <a:p>
            <a:pPr algn="just"/>
            <a:r>
              <a:rPr lang="en-IN" dirty="0" smtClean="0">
                <a:latin typeface="Times New Roman" pitchFamily="18" charset="0"/>
                <a:cs typeface="Times New Roman" pitchFamily="18" charset="0"/>
              </a:rPr>
              <a:t>(b) To ensure timely collection of bio-medical waste from the occupier.</a:t>
            </a:r>
          </a:p>
          <a:p>
            <a:pPr algn="just">
              <a:buNone/>
            </a:pPr>
            <a:endParaRPr lang="en-IN" dirty="0" smtClean="0">
              <a:latin typeface="Times New Roman" pitchFamily="18" charset="0"/>
              <a:cs typeface="Times New Roman" pitchFamily="18" charset="0"/>
            </a:endParaRPr>
          </a:p>
          <a:p>
            <a:pPr algn="just"/>
            <a:r>
              <a:rPr lang="en-IN" dirty="0" smtClean="0">
                <a:latin typeface="Times New Roman" pitchFamily="18" charset="0"/>
                <a:cs typeface="Times New Roman" pitchFamily="18" charset="0"/>
              </a:rPr>
              <a:t>(c) To establish bar coding and global positioning system for handling of bio- medical waste within one year.</a:t>
            </a:r>
            <a:endParaRPr lang="en-IN" dirty="0">
              <a:latin typeface="Times New Roman" pitchFamily="18" charset="0"/>
              <a:cs typeface="Times New Roman" pitchFamily="18" charset="0"/>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764704"/>
            <a:ext cx="8229600" cy="5559896"/>
          </a:xfrm>
        </p:spPr>
        <p:txBody>
          <a:bodyPr>
            <a:normAutofit fontScale="85000" lnSpcReduction="20000"/>
          </a:bodyPr>
          <a:lstStyle/>
          <a:p>
            <a:pPr algn="just"/>
            <a:r>
              <a:rPr lang="en-IN" dirty="0" smtClean="0">
                <a:latin typeface="Times New Roman" pitchFamily="18" charset="0"/>
                <a:cs typeface="Times New Roman" pitchFamily="18" charset="0"/>
              </a:rPr>
              <a:t>(d)To inform the prescribed authority immediately regarding the occupiers which are not handing over the segregated bio-medical waste.</a:t>
            </a:r>
          </a:p>
          <a:p>
            <a:pPr algn="just">
              <a:buNone/>
            </a:pPr>
            <a:endParaRPr lang="en-IN" dirty="0" smtClean="0">
              <a:latin typeface="Times New Roman" pitchFamily="18" charset="0"/>
              <a:cs typeface="Times New Roman" pitchFamily="18" charset="0"/>
            </a:endParaRPr>
          </a:p>
          <a:p>
            <a:pPr algn="just"/>
            <a:r>
              <a:rPr lang="en-IN" dirty="0" smtClean="0">
                <a:latin typeface="Times New Roman" pitchFamily="18" charset="0"/>
                <a:cs typeface="Times New Roman" pitchFamily="18" charset="0"/>
              </a:rPr>
              <a:t>(e) To provide training for all its workers involved in handling of bio-medical waste at the time of induction and at least once a year thereafter.</a:t>
            </a:r>
          </a:p>
          <a:p>
            <a:pPr algn="just">
              <a:buNone/>
            </a:pPr>
            <a:endParaRPr lang="en-IN" dirty="0" smtClean="0">
              <a:latin typeface="Times New Roman" pitchFamily="18" charset="0"/>
              <a:cs typeface="Times New Roman" pitchFamily="18" charset="0"/>
            </a:endParaRPr>
          </a:p>
          <a:p>
            <a:pPr algn="just"/>
            <a:r>
              <a:rPr lang="en-IN" dirty="0" smtClean="0">
                <a:latin typeface="Times New Roman" pitchFamily="18" charset="0"/>
                <a:cs typeface="Times New Roman" pitchFamily="18" charset="0"/>
              </a:rPr>
              <a:t>(f) To assist the occupier in training conducted by them for bio-medical waste management.</a:t>
            </a:r>
          </a:p>
          <a:p>
            <a:pPr algn="just">
              <a:buNone/>
            </a:pPr>
            <a:endParaRPr lang="en-IN" dirty="0" smtClean="0">
              <a:latin typeface="Times New Roman" pitchFamily="18" charset="0"/>
              <a:cs typeface="Times New Roman" pitchFamily="18" charset="0"/>
            </a:endParaRPr>
          </a:p>
          <a:p>
            <a:pPr algn="just"/>
            <a:r>
              <a:rPr lang="en-IN" dirty="0" smtClean="0">
                <a:latin typeface="Times New Roman" pitchFamily="18" charset="0"/>
                <a:cs typeface="Times New Roman" pitchFamily="18" charset="0"/>
              </a:rPr>
              <a:t>(g) To undertake appropriate medical examination at the time of induction and at least once in a year and immunise all its workers involved in handling of bio-medical waste for protection against diseases, including Hepatitis B and Tetanus, that are likely to be transmitted while handling bio-medical waste and maintain the records for the same.</a:t>
            </a:r>
          </a:p>
          <a:p>
            <a:pPr algn="just">
              <a:buNone/>
            </a:pPr>
            <a:endParaRPr lang="en-IN" dirty="0" smtClean="0">
              <a:latin typeface="Times New Roman" pitchFamily="18" charset="0"/>
              <a:cs typeface="Times New Roman" pitchFamily="18" charset="0"/>
            </a:endParaRPr>
          </a:p>
          <a:p>
            <a:endParaRPr lang="en-IN"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60648"/>
            <a:ext cx="8229600" cy="864096"/>
          </a:xfrm>
        </p:spPr>
        <p:txBody>
          <a:bodyPr>
            <a:normAutofit/>
          </a:bodyPr>
          <a:lstStyle/>
          <a:p>
            <a:r>
              <a:rPr lang="en-US" sz="3200" b="1" i="1" dirty="0" smtClean="0"/>
              <a:t>BACKGROUND OF BIO-MEDICAL WASTE RULES</a:t>
            </a:r>
            <a:endParaRPr lang="en-IN" sz="3200" b="1" i="1" dirty="0"/>
          </a:p>
        </p:txBody>
      </p:sp>
      <p:sp>
        <p:nvSpPr>
          <p:cNvPr id="3" name="Content Placeholder 2"/>
          <p:cNvSpPr>
            <a:spLocks noGrp="1"/>
          </p:cNvSpPr>
          <p:nvPr>
            <p:ph idx="1"/>
          </p:nvPr>
        </p:nvSpPr>
        <p:spPr>
          <a:xfrm>
            <a:off x="457200" y="1556792"/>
            <a:ext cx="8229600" cy="4767808"/>
          </a:xfrm>
        </p:spPr>
        <p:txBody>
          <a:bodyPr>
            <a:normAutofit fontScale="92500" lnSpcReduction="10000"/>
          </a:bodyPr>
          <a:lstStyle/>
          <a:p>
            <a:pPr algn="just"/>
            <a:r>
              <a:rPr lang="en-US" dirty="0" smtClean="0">
                <a:latin typeface="Times New Roman" pitchFamily="18" charset="0"/>
                <a:cs typeface="Times New Roman" pitchFamily="18" charset="0"/>
              </a:rPr>
              <a:t>The </a:t>
            </a:r>
            <a:r>
              <a:rPr lang="en-US" dirty="0" err="1" smtClean="0">
                <a:latin typeface="Times New Roman" pitchFamily="18" charset="0"/>
                <a:cs typeface="Times New Roman" pitchFamily="18" charset="0"/>
              </a:rPr>
              <a:t>Honourable</a:t>
            </a:r>
            <a:r>
              <a:rPr lang="en-US" dirty="0" smtClean="0">
                <a:latin typeface="Times New Roman" pitchFamily="18" charset="0"/>
                <a:cs typeface="Times New Roman" pitchFamily="18" charset="0"/>
              </a:rPr>
              <a:t> Supreme Court’s direction to 50 and above bedded hospital in Delhi, 1996.</a:t>
            </a:r>
          </a:p>
          <a:p>
            <a:pPr algn="just"/>
            <a:endParaRPr lang="en-US" dirty="0" smtClean="0">
              <a:latin typeface="Times New Roman" pitchFamily="18" charset="0"/>
              <a:cs typeface="Times New Roman" pitchFamily="18" charset="0"/>
            </a:endParaRPr>
          </a:p>
          <a:p>
            <a:pPr algn="just"/>
            <a:r>
              <a:rPr lang="en-US" dirty="0" smtClean="0">
                <a:latin typeface="Times New Roman" pitchFamily="18" charset="0"/>
                <a:cs typeface="Times New Roman" pitchFamily="18" charset="0"/>
              </a:rPr>
              <a:t>Standards and guidelines for the hospital waste management prepared by Central Pollution Control Board.</a:t>
            </a:r>
          </a:p>
          <a:p>
            <a:pPr algn="just"/>
            <a:endParaRPr lang="en-US" dirty="0" smtClean="0">
              <a:latin typeface="Times New Roman" pitchFamily="18" charset="0"/>
              <a:cs typeface="Times New Roman" pitchFamily="18" charset="0"/>
            </a:endParaRPr>
          </a:p>
          <a:p>
            <a:pPr algn="just"/>
            <a:r>
              <a:rPr lang="en-US" dirty="0" smtClean="0">
                <a:latin typeface="Times New Roman" pitchFamily="18" charset="0"/>
                <a:cs typeface="Times New Roman" pitchFamily="18" charset="0"/>
              </a:rPr>
              <a:t>Bio-medical waste (Management and Handling) rules. 1998 notification under Environment (Protection) Act, 1986 and amendments.</a:t>
            </a:r>
          </a:p>
          <a:p>
            <a:pPr algn="just"/>
            <a:endParaRPr lang="en-US" dirty="0" smtClean="0">
              <a:latin typeface="Times New Roman" pitchFamily="18" charset="0"/>
              <a:cs typeface="Times New Roman" pitchFamily="18" charset="0"/>
            </a:endParaRPr>
          </a:p>
          <a:p>
            <a:pPr algn="just"/>
            <a:r>
              <a:rPr lang="en-US" dirty="0" smtClean="0">
                <a:latin typeface="Times New Roman" pitchFamily="18" charset="0"/>
                <a:cs typeface="Times New Roman" pitchFamily="18" charset="0"/>
              </a:rPr>
              <a:t>BIO-MEDICAL WASTE RULES, 2016.</a:t>
            </a:r>
            <a:r>
              <a:rPr lang="en-IN" dirty="0" smtClean="0">
                <a:latin typeface="Times New Roman" pitchFamily="18" charset="0"/>
                <a:cs typeface="Times New Roman" pitchFamily="18" charset="0"/>
              </a:rPr>
              <a:t> (notified on 28</a:t>
            </a:r>
            <a:r>
              <a:rPr lang="en-IN" baseline="30000" dirty="0" smtClean="0">
                <a:latin typeface="Times New Roman" pitchFamily="18" charset="0"/>
                <a:cs typeface="Times New Roman" pitchFamily="18" charset="0"/>
              </a:rPr>
              <a:t>th</a:t>
            </a:r>
            <a:r>
              <a:rPr lang="en-IN" dirty="0" smtClean="0">
                <a:latin typeface="Times New Roman" pitchFamily="18" charset="0"/>
                <a:cs typeface="Times New Roman" pitchFamily="18" charset="0"/>
              </a:rPr>
              <a:t> March,2016)</a:t>
            </a:r>
            <a:endParaRPr lang="en-US" dirty="0" smtClean="0">
              <a:latin typeface="Times New Roman" pitchFamily="18" charset="0"/>
              <a:cs typeface="Times New Roman" pitchFamily="18" charset="0"/>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836712"/>
            <a:ext cx="8229600" cy="5487888"/>
          </a:xfrm>
        </p:spPr>
        <p:txBody>
          <a:bodyPr>
            <a:normAutofit fontScale="92500" lnSpcReduction="10000"/>
          </a:bodyPr>
          <a:lstStyle/>
          <a:p>
            <a:pPr algn="just"/>
            <a:r>
              <a:rPr lang="en-IN" dirty="0" smtClean="0">
                <a:latin typeface="Times New Roman" pitchFamily="18" charset="0"/>
                <a:cs typeface="Times New Roman" pitchFamily="18" charset="0"/>
              </a:rPr>
              <a:t>(h) To ensure occupational safety of all its workers by providing appropriate and adequate personal protective equipment.</a:t>
            </a:r>
          </a:p>
          <a:p>
            <a:pPr algn="just"/>
            <a:endParaRPr lang="en-IN" dirty="0" smtClean="0">
              <a:latin typeface="Times New Roman" pitchFamily="18" charset="0"/>
              <a:cs typeface="Times New Roman" pitchFamily="18" charset="0"/>
            </a:endParaRPr>
          </a:p>
          <a:p>
            <a:pPr algn="just"/>
            <a:r>
              <a:rPr lang="en-IN" dirty="0" smtClean="0">
                <a:latin typeface="Times New Roman" pitchFamily="18" charset="0"/>
                <a:cs typeface="Times New Roman" pitchFamily="18" charset="0"/>
              </a:rPr>
              <a:t>(</a:t>
            </a:r>
            <a:r>
              <a:rPr lang="en-IN" dirty="0" err="1" smtClean="0">
                <a:latin typeface="Times New Roman" pitchFamily="18" charset="0"/>
                <a:cs typeface="Times New Roman" pitchFamily="18" charset="0"/>
              </a:rPr>
              <a:t>i</a:t>
            </a:r>
            <a:r>
              <a:rPr lang="en-IN" dirty="0" smtClean="0">
                <a:latin typeface="Times New Roman" pitchFamily="18" charset="0"/>
                <a:cs typeface="Times New Roman" pitchFamily="18" charset="0"/>
              </a:rPr>
              <a:t>) To develop system of reporting of </a:t>
            </a:r>
            <a:r>
              <a:rPr lang="en-IN" dirty="0" err="1" smtClean="0">
                <a:latin typeface="Times New Roman" pitchFamily="18" charset="0"/>
                <a:cs typeface="Times New Roman" pitchFamily="18" charset="0"/>
              </a:rPr>
              <a:t>unitended</a:t>
            </a:r>
            <a:r>
              <a:rPr lang="en-IN" dirty="0" smtClean="0">
                <a:latin typeface="Times New Roman" pitchFamily="18" charset="0"/>
                <a:cs typeface="Times New Roman" pitchFamily="18" charset="0"/>
              </a:rPr>
              <a:t> accidents.</a:t>
            </a:r>
          </a:p>
          <a:p>
            <a:pPr algn="just"/>
            <a:endParaRPr lang="en-IN" dirty="0" smtClean="0">
              <a:latin typeface="Times New Roman" pitchFamily="18" charset="0"/>
              <a:cs typeface="Times New Roman" pitchFamily="18" charset="0"/>
            </a:endParaRPr>
          </a:p>
          <a:p>
            <a:pPr algn="just"/>
            <a:r>
              <a:rPr lang="en-IN" dirty="0" smtClean="0">
                <a:latin typeface="Times New Roman" pitchFamily="18" charset="0"/>
                <a:cs typeface="Times New Roman" pitchFamily="18" charset="0"/>
              </a:rPr>
              <a:t>(j) To maintain a log book for each of its treatment equipment according to weight of batch; categories of waste treated; time, date and duration of treatment cycle and total hours of operation.</a:t>
            </a:r>
          </a:p>
          <a:p>
            <a:pPr algn="just">
              <a:buNone/>
            </a:pPr>
            <a:endParaRPr lang="en-IN" dirty="0" smtClean="0">
              <a:latin typeface="Times New Roman" pitchFamily="18" charset="0"/>
              <a:cs typeface="Times New Roman" pitchFamily="18" charset="0"/>
            </a:endParaRPr>
          </a:p>
          <a:p>
            <a:pPr algn="just"/>
            <a:r>
              <a:rPr lang="en-IN" dirty="0" smtClean="0">
                <a:latin typeface="Times New Roman" pitchFamily="18" charset="0"/>
                <a:cs typeface="Times New Roman" pitchFamily="18" charset="0"/>
              </a:rPr>
              <a:t>(k) To allow occupier , who are giving waste for treatment to the operator, to see whether the treatment is carried out as per the rules.</a:t>
            </a:r>
          </a:p>
          <a:p>
            <a:pPr algn="just"/>
            <a:endParaRPr lang="en-IN" b="1" dirty="0" smtClean="0">
              <a:latin typeface="Times New Roman" pitchFamily="18" charset="0"/>
              <a:cs typeface="Times New Roman" pitchFamily="18" charset="0"/>
            </a:endParaRPr>
          </a:p>
          <a:p>
            <a:pPr algn="just"/>
            <a:endParaRPr lang="en-IN"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764704"/>
            <a:ext cx="8229600" cy="5559896"/>
          </a:xfrm>
        </p:spPr>
        <p:txBody>
          <a:bodyPr>
            <a:normAutofit lnSpcReduction="10000"/>
          </a:bodyPr>
          <a:lstStyle/>
          <a:p>
            <a:pPr>
              <a:buNone/>
            </a:pPr>
            <a:endParaRPr lang="en-IN" dirty="0" smtClean="0"/>
          </a:p>
          <a:p>
            <a:pPr algn="just"/>
            <a:r>
              <a:rPr lang="en-IN" dirty="0" smtClean="0">
                <a:latin typeface="Times New Roman" pitchFamily="18" charset="0"/>
                <a:cs typeface="Times New Roman" pitchFamily="18" charset="0"/>
              </a:rPr>
              <a:t>(l) To display details of authorisation, treatment, annual report etc on its web-site.</a:t>
            </a:r>
          </a:p>
          <a:p>
            <a:pPr algn="just">
              <a:buNone/>
            </a:pPr>
            <a:endParaRPr lang="en-IN" dirty="0" smtClean="0">
              <a:latin typeface="Times New Roman" pitchFamily="18" charset="0"/>
              <a:cs typeface="Times New Roman" pitchFamily="18" charset="0"/>
            </a:endParaRPr>
          </a:p>
          <a:p>
            <a:pPr algn="just"/>
            <a:r>
              <a:rPr lang="en-IN" dirty="0" smtClean="0">
                <a:latin typeface="Times New Roman" pitchFamily="18" charset="0"/>
                <a:cs typeface="Times New Roman" pitchFamily="18" charset="0"/>
              </a:rPr>
              <a:t>(m) after ensuring treatment by autoclaving or microwaving followed by mutilation or shredding, whichever is applicable, the recyclables from the treated bio-medical wastes such as plastics and glass, shall be given to recyclers having valid consent or authorisation or registration from the respective State Pollution Control Board or Pollution Control Committee.</a:t>
            </a:r>
          </a:p>
          <a:p>
            <a:pPr algn="just">
              <a:buNone/>
            </a:pPr>
            <a:endParaRPr lang="en-IN" dirty="0" smtClean="0">
              <a:latin typeface="Times New Roman" pitchFamily="18" charset="0"/>
              <a:cs typeface="Times New Roman" pitchFamily="18" charset="0"/>
            </a:endParaRPr>
          </a:p>
          <a:p>
            <a:pPr algn="just"/>
            <a:r>
              <a:rPr lang="en-IN" dirty="0" smtClean="0">
                <a:latin typeface="Times New Roman" pitchFamily="18" charset="0"/>
                <a:cs typeface="Times New Roman" pitchFamily="18" charset="0"/>
              </a:rPr>
              <a:t>(n) supply non-chlorinated plastic coloured bags to the occupier on chargeable basis, if required.</a:t>
            </a:r>
            <a:endParaRPr lang="en-IN" dirty="0">
              <a:latin typeface="Times New Roman" pitchFamily="18" charset="0"/>
              <a:cs typeface="Times New Roman" pitchFamily="18" charset="0"/>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980728"/>
            <a:ext cx="8229600" cy="5343872"/>
          </a:xfrm>
        </p:spPr>
        <p:txBody>
          <a:bodyPr>
            <a:normAutofit/>
          </a:bodyPr>
          <a:lstStyle/>
          <a:p>
            <a:pPr algn="just"/>
            <a:r>
              <a:rPr lang="en-IN" dirty="0" smtClean="0">
                <a:latin typeface="Times New Roman" pitchFamily="18" charset="0"/>
                <a:cs typeface="Times New Roman" pitchFamily="18" charset="0"/>
              </a:rPr>
              <a:t>(o)common bio-medical waste treatment facility shall ensure collection of biomedical waste on holidays also.</a:t>
            </a:r>
          </a:p>
          <a:p>
            <a:pPr algn="just">
              <a:buNone/>
            </a:pPr>
            <a:endParaRPr lang="en-IN" dirty="0" smtClean="0">
              <a:latin typeface="Times New Roman" pitchFamily="18" charset="0"/>
              <a:cs typeface="Times New Roman" pitchFamily="18" charset="0"/>
            </a:endParaRPr>
          </a:p>
          <a:p>
            <a:pPr algn="just"/>
            <a:r>
              <a:rPr lang="en-IN" dirty="0" smtClean="0">
                <a:latin typeface="Times New Roman" pitchFamily="18" charset="0"/>
                <a:cs typeface="Times New Roman" pitchFamily="18" charset="0"/>
              </a:rPr>
              <a:t>(p) maintain all record for operation of incineration, autoclaving for a period of five years.</a:t>
            </a:r>
          </a:p>
          <a:p>
            <a:pPr algn="just">
              <a:buNone/>
            </a:pPr>
            <a:endParaRPr lang="en-IN" dirty="0" smtClean="0">
              <a:latin typeface="Times New Roman" pitchFamily="18" charset="0"/>
              <a:cs typeface="Times New Roman" pitchFamily="18" charset="0"/>
            </a:endParaRPr>
          </a:p>
          <a:p>
            <a:pPr algn="just"/>
            <a:r>
              <a:rPr lang="en-IN" dirty="0" smtClean="0">
                <a:latin typeface="Times New Roman" pitchFamily="18" charset="0"/>
                <a:cs typeface="Times New Roman" pitchFamily="18" charset="0"/>
              </a:rPr>
              <a:t>(q) upgrade existing incinerators to achieve the standards for retention time in secondary chamber and Dioxin and Furans within two years from the date of this notification.</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04664"/>
            <a:ext cx="8229600" cy="864096"/>
          </a:xfrm>
        </p:spPr>
        <p:txBody>
          <a:bodyPr>
            <a:normAutofit/>
          </a:bodyPr>
          <a:lstStyle/>
          <a:p>
            <a:r>
              <a:rPr lang="en-US" sz="3200" b="1" i="1" dirty="0" smtClean="0"/>
              <a:t>DUTIES OF AUTHORITIES</a:t>
            </a:r>
            <a:endParaRPr lang="en-IN" sz="3200" b="1" i="1" dirty="0"/>
          </a:p>
        </p:txBody>
      </p:sp>
      <p:sp>
        <p:nvSpPr>
          <p:cNvPr id="3" name="Content Placeholder 2"/>
          <p:cNvSpPr>
            <a:spLocks noGrp="1"/>
          </p:cNvSpPr>
          <p:nvPr>
            <p:ph idx="1"/>
          </p:nvPr>
        </p:nvSpPr>
        <p:spPr>
          <a:xfrm>
            <a:off x="457200" y="1628800"/>
            <a:ext cx="8229600" cy="4695800"/>
          </a:xfrm>
        </p:spPr>
        <p:txBody>
          <a:bodyPr>
            <a:normAutofit fontScale="92500" lnSpcReduction="20000"/>
          </a:bodyPr>
          <a:lstStyle/>
          <a:p>
            <a:pPr algn="just"/>
            <a:r>
              <a:rPr lang="en-IN" b="1" dirty="0" smtClean="0">
                <a:latin typeface="Times New Roman" pitchFamily="18" charset="0"/>
                <a:cs typeface="Times New Roman" pitchFamily="18" charset="0"/>
              </a:rPr>
              <a:t>(1) Bio-medical waste shall be treated and disposed of in accordance </a:t>
            </a:r>
            <a:r>
              <a:rPr lang="en-IN" dirty="0" smtClean="0">
                <a:latin typeface="Times New Roman" pitchFamily="18" charset="0"/>
                <a:cs typeface="Times New Roman" pitchFamily="18" charset="0"/>
              </a:rPr>
              <a:t>with Schedule I, and in compliance with the standards provided in Schedule-II by the health care facilities and common bio-medical waste treatment facility.</a:t>
            </a:r>
          </a:p>
          <a:p>
            <a:pPr algn="just">
              <a:buNone/>
            </a:pPr>
            <a:endParaRPr lang="en-IN" dirty="0" smtClean="0">
              <a:latin typeface="Times New Roman" pitchFamily="18" charset="0"/>
              <a:cs typeface="Times New Roman" pitchFamily="18" charset="0"/>
            </a:endParaRPr>
          </a:p>
          <a:p>
            <a:pPr algn="just"/>
            <a:r>
              <a:rPr lang="en-IN" dirty="0" smtClean="0">
                <a:latin typeface="Times New Roman" pitchFamily="18" charset="0"/>
                <a:cs typeface="Times New Roman" pitchFamily="18" charset="0"/>
              </a:rPr>
              <a:t>(2) Occupier shall hand over segregated waste as per the Schedule-I to common bio-medical waste treatment facility for treatment, processing and final disposal: Provided that the lab and highly infectious bio-medical waste generated shall be pre-treated by equipment like autoclave or microwave.</a:t>
            </a:r>
          </a:p>
          <a:p>
            <a:pPr algn="just">
              <a:buNone/>
            </a:pPr>
            <a:endParaRPr lang="en-IN" dirty="0" smtClean="0">
              <a:latin typeface="Times New Roman" pitchFamily="18" charset="0"/>
              <a:cs typeface="Times New Roman" pitchFamily="18" charset="0"/>
            </a:endParaRPr>
          </a:p>
          <a:p>
            <a:pPr algn="just"/>
            <a:r>
              <a:rPr lang="en-IN" dirty="0" smtClean="0">
                <a:latin typeface="Times New Roman" pitchFamily="18" charset="0"/>
                <a:cs typeface="Times New Roman" pitchFamily="18" charset="0"/>
              </a:rPr>
              <a:t>(3) No occupier shall establish on-site treatment and disposal facility, if a service of ` common biomedical waste treatment facility is available at a distance of seventy-five </a:t>
            </a:r>
            <a:r>
              <a:rPr lang="en-IN" dirty="0" err="1" smtClean="0">
                <a:latin typeface="Times New Roman" pitchFamily="18" charset="0"/>
                <a:cs typeface="Times New Roman" pitchFamily="18" charset="0"/>
              </a:rPr>
              <a:t>kilometer</a:t>
            </a:r>
            <a:r>
              <a:rPr lang="en-IN" dirty="0" smtClean="0">
                <a:latin typeface="Times New Roman" pitchFamily="18" charset="0"/>
                <a:cs typeface="Times New Roman" pitchFamily="18" charset="0"/>
              </a:rPr>
              <a:t>.</a:t>
            </a:r>
          </a:p>
          <a:p>
            <a:pPr>
              <a:buNone/>
            </a:pPr>
            <a:endParaRPr lang="en-IN" dirty="0" smtClean="0"/>
          </a:p>
          <a:p>
            <a:endParaRPr lang="en-IN" dirty="0" smtClean="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980728"/>
            <a:ext cx="8229600" cy="5343872"/>
          </a:xfrm>
        </p:spPr>
        <p:txBody>
          <a:bodyPr>
            <a:normAutofit fontScale="85000" lnSpcReduction="10000"/>
          </a:bodyPr>
          <a:lstStyle/>
          <a:p>
            <a:pPr algn="just"/>
            <a:r>
              <a:rPr lang="en-IN" dirty="0" smtClean="0">
                <a:latin typeface="Times New Roman" pitchFamily="18" charset="0"/>
                <a:cs typeface="Times New Roman" pitchFamily="18" charset="0"/>
              </a:rPr>
              <a:t>(4) In cases where service of the common bio-medical waste treatment facility is not available, the Occupiers shall set up requisite biomedical waste treatment equipment like incinerator, autoclave or microwave, shredder prior to commencement of its operation, as per the authorisation given by the prescribed authority. </a:t>
            </a:r>
          </a:p>
          <a:p>
            <a:pPr algn="just"/>
            <a:endParaRPr lang="en-IN" dirty="0" smtClean="0">
              <a:latin typeface="Times New Roman" pitchFamily="18" charset="0"/>
              <a:cs typeface="Times New Roman" pitchFamily="18" charset="0"/>
            </a:endParaRPr>
          </a:p>
          <a:p>
            <a:pPr algn="just"/>
            <a:r>
              <a:rPr lang="en-IN" dirty="0" smtClean="0">
                <a:latin typeface="Times New Roman" pitchFamily="18" charset="0"/>
                <a:cs typeface="Times New Roman" pitchFamily="18" charset="0"/>
              </a:rPr>
              <a:t>(5)Any person including an occupier or operator of a common bio medical waste treatment facility, intending to use new technologies for treatment of bio medical waste other than those listed in Schedule I shall request the Central Government for laying down the standards or operating parameters. </a:t>
            </a:r>
          </a:p>
          <a:p>
            <a:pPr algn="just"/>
            <a:endParaRPr lang="en-IN" dirty="0" smtClean="0">
              <a:latin typeface="Times New Roman" pitchFamily="18" charset="0"/>
              <a:cs typeface="Times New Roman" pitchFamily="18" charset="0"/>
            </a:endParaRPr>
          </a:p>
          <a:p>
            <a:pPr algn="just"/>
            <a:r>
              <a:rPr lang="en-IN" dirty="0" smtClean="0">
                <a:latin typeface="Times New Roman" pitchFamily="18" charset="0"/>
                <a:cs typeface="Times New Roman" pitchFamily="18" charset="0"/>
              </a:rPr>
              <a:t>(6) On receipt of a request referred to in sub-rule (5), the Central Government may determine the standards and operating parameters for new technology which may be published in Gazette by the Central Government.</a:t>
            </a:r>
          </a:p>
          <a:p>
            <a:endParaRPr lang="en-IN" dirty="0" smtClean="0"/>
          </a:p>
          <a:p>
            <a:endParaRPr lang="en-IN" dirty="0"/>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908720"/>
            <a:ext cx="8229600" cy="5415880"/>
          </a:xfrm>
        </p:spPr>
        <p:txBody>
          <a:bodyPr>
            <a:normAutofit fontScale="77500" lnSpcReduction="20000"/>
          </a:bodyPr>
          <a:lstStyle/>
          <a:p>
            <a:pPr>
              <a:buNone/>
            </a:pPr>
            <a:endParaRPr lang="en-IN" dirty="0" smtClean="0"/>
          </a:p>
          <a:p>
            <a:pPr algn="just"/>
            <a:r>
              <a:rPr lang="en-IN" sz="2800" dirty="0" smtClean="0">
                <a:latin typeface="Times New Roman" pitchFamily="18" charset="0"/>
                <a:cs typeface="Times New Roman" pitchFamily="18" charset="0"/>
              </a:rPr>
              <a:t>(7) Every operator of common bio-medical waste treatment facility shall set up requisite biomedical waste treatment equipments like incinerator, autoclave or microwave, shredder and effluent treatment plant as a part of treatment, prior to commencement of its operation.</a:t>
            </a:r>
          </a:p>
          <a:p>
            <a:pPr algn="just">
              <a:buNone/>
            </a:pPr>
            <a:endParaRPr lang="en-US" sz="2800" dirty="0" smtClean="0">
              <a:latin typeface="Times New Roman" pitchFamily="18" charset="0"/>
              <a:cs typeface="Times New Roman" pitchFamily="18" charset="0"/>
            </a:endParaRPr>
          </a:p>
          <a:p>
            <a:pPr algn="just">
              <a:buNone/>
            </a:pPr>
            <a:endParaRPr lang="en-IN" sz="2800" dirty="0" smtClean="0">
              <a:latin typeface="Times New Roman" pitchFamily="18" charset="0"/>
              <a:cs typeface="Times New Roman" pitchFamily="18" charset="0"/>
            </a:endParaRPr>
          </a:p>
          <a:p>
            <a:pPr algn="just"/>
            <a:endParaRPr lang="en-IN" sz="2800" dirty="0" smtClean="0">
              <a:latin typeface="Times New Roman" pitchFamily="18" charset="0"/>
              <a:cs typeface="Times New Roman" pitchFamily="18" charset="0"/>
            </a:endParaRPr>
          </a:p>
          <a:p>
            <a:pPr algn="just"/>
            <a:r>
              <a:rPr lang="en-IN" sz="2800" dirty="0" smtClean="0">
                <a:latin typeface="Times New Roman" pitchFamily="18" charset="0"/>
                <a:cs typeface="Times New Roman" pitchFamily="18" charset="0"/>
              </a:rPr>
              <a:t>(8)Every occupier shall phase out use of non-chlorinated plastic bags within two years from the date of publication of these rules and after two years from such publication of these rules, the chlorinated plastic bags shall not be used for storing and transporting of bio-medical waste and the occupier or operator of a common bio-medical waste treatment facility shall not dispose of such plastics by incineration and the bags used for storing and transporting biomedical waste shall be in compliance with the Bureau of Indian Standards. Till the Standards are published, the carry bags shall be as per the Plastic Waste Management Rules, 2011.</a:t>
            </a:r>
          </a:p>
          <a:p>
            <a:pPr algn="just"/>
            <a:endParaRPr lang="en-IN" sz="2800" dirty="0" smtClean="0">
              <a:latin typeface="Times New Roman" pitchFamily="18" charset="0"/>
              <a:cs typeface="Times New Roman" pitchFamily="18" charset="0"/>
            </a:endParaRPr>
          </a:p>
          <a:p>
            <a:endParaRPr lang="en-IN" dirty="0" smtClean="0"/>
          </a:p>
          <a:p>
            <a:endParaRPr lang="en-IN" dirty="0"/>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836712"/>
            <a:ext cx="8229600" cy="5487888"/>
          </a:xfrm>
        </p:spPr>
        <p:txBody>
          <a:bodyPr>
            <a:normAutofit fontScale="92500" lnSpcReduction="20000"/>
          </a:bodyPr>
          <a:lstStyle/>
          <a:p>
            <a:endParaRPr lang="en-IN" dirty="0" smtClean="0"/>
          </a:p>
          <a:p>
            <a:endParaRPr lang="en-IN" dirty="0" smtClean="0"/>
          </a:p>
          <a:p>
            <a:pPr algn="just"/>
            <a:r>
              <a:rPr lang="en-IN" dirty="0" smtClean="0">
                <a:latin typeface="Times New Roman" pitchFamily="18" charset="0"/>
                <a:cs typeface="Times New Roman" pitchFamily="18" charset="0"/>
              </a:rPr>
              <a:t>(9) After ensuring treatment by autoclaving or microwaving followed by mutilation or shredding, whichever is applicable, the recyclables from the treated bio-medical wastes such as plastics and glass shall be given to such recyclers having valid authorisation or registration from the respective prescribed authority.</a:t>
            </a:r>
          </a:p>
          <a:p>
            <a:pPr algn="just">
              <a:buNone/>
            </a:pPr>
            <a:endParaRPr lang="en-IN" dirty="0" smtClean="0">
              <a:latin typeface="Times New Roman" pitchFamily="18" charset="0"/>
              <a:cs typeface="Times New Roman" pitchFamily="18" charset="0"/>
            </a:endParaRPr>
          </a:p>
          <a:p>
            <a:pPr algn="just"/>
            <a:r>
              <a:rPr lang="en-IN" dirty="0" smtClean="0">
                <a:latin typeface="Times New Roman" pitchFamily="18" charset="0"/>
                <a:cs typeface="Times New Roman" pitchFamily="18" charset="0"/>
              </a:rPr>
              <a:t>(10) The Occupier or Operator of a common bio-medical waste treatment facility shall maintain a record of recyclable wastes referred to in sub-rule (9) which are auctioned or sold and the same shall be submitted to the prescribed authority as part of its annual report. The record shall be open for inspection by the prescribed authorities. The handling and disposal of all the mercury waste and lead waste shall be in accordance with the respective rules and regulations.</a:t>
            </a:r>
            <a:endParaRPr lang="en-IN" dirty="0">
              <a:latin typeface="Times New Roman" pitchFamily="18" charset="0"/>
              <a:cs typeface="Times New Roman" pitchFamily="18" charset="0"/>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IN" sz="3200" b="1" i="1" dirty="0" smtClean="0">
                <a:solidFill>
                  <a:schemeClr val="accent1"/>
                </a:solidFill>
              </a:rPr>
              <a:t>SEGREGATION, PACKAGING, TRANSPORTATION AND STORAGE</a:t>
            </a:r>
            <a:endParaRPr lang="en-IN" sz="3200" i="1" dirty="0">
              <a:solidFill>
                <a:schemeClr val="accent1"/>
              </a:solidFill>
            </a:endParaRPr>
          </a:p>
        </p:txBody>
      </p:sp>
      <p:sp>
        <p:nvSpPr>
          <p:cNvPr id="3" name="Content Placeholder 2"/>
          <p:cNvSpPr>
            <a:spLocks noGrp="1"/>
          </p:cNvSpPr>
          <p:nvPr>
            <p:ph idx="1"/>
          </p:nvPr>
        </p:nvSpPr>
        <p:spPr/>
        <p:txBody>
          <a:bodyPr>
            <a:normAutofit fontScale="85000" lnSpcReduction="20000"/>
          </a:bodyPr>
          <a:lstStyle/>
          <a:p>
            <a:pPr algn="just"/>
            <a:r>
              <a:rPr lang="en-IN" b="1" dirty="0" smtClean="0">
                <a:latin typeface="Times New Roman" pitchFamily="18" charset="0"/>
                <a:cs typeface="Times New Roman" pitchFamily="18" charset="0"/>
              </a:rPr>
              <a:t>(1) No untreated bio-medical waste </a:t>
            </a:r>
            <a:r>
              <a:rPr lang="en-IN" dirty="0" smtClean="0">
                <a:latin typeface="Times New Roman" pitchFamily="18" charset="0"/>
                <a:cs typeface="Times New Roman" pitchFamily="18" charset="0"/>
              </a:rPr>
              <a:t>shall be mixed with other wastes.</a:t>
            </a:r>
          </a:p>
          <a:p>
            <a:pPr algn="just">
              <a:buNone/>
            </a:pPr>
            <a:endParaRPr lang="en-IN" dirty="0" smtClean="0">
              <a:latin typeface="Times New Roman" pitchFamily="18" charset="0"/>
              <a:cs typeface="Times New Roman" pitchFamily="18" charset="0"/>
            </a:endParaRPr>
          </a:p>
          <a:p>
            <a:pPr algn="just"/>
            <a:r>
              <a:rPr lang="en-IN" dirty="0" smtClean="0">
                <a:latin typeface="Times New Roman" pitchFamily="18" charset="0"/>
                <a:cs typeface="Times New Roman" pitchFamily="18" charset="0"/>
              </a:rPr>
              <a:t>(2) The bio-medical waste shall be segregated into containers or bags at the point of generation in accordance with Schedule I prior to its storage, transportation, treatment and disposal.</a:t>
            </a:r>
          </a:p>
          <a:p>
            <a:pPr algn="just">
              <a:buNone/>
            </a:pPr>
            <a:endParaRPr lang="en-IN" dirty="0" smtClean="0">
              <a:latin typeface="Times New Roman" pitchFamily="18" charset="0"/>
              <a:cs typeface="Times New Roman" pitchFamily="18" charset="0"/>
            </a:endParaRPr>
          </a:p>
          <a:p>
            <a:pPr algn="just"/>
            <a:r>
              <a:rPr lang="en-IN" dirty="0" smtClean="0">
                <a:latin typeface="Times New Roman" pitchFamily="18" charset="0"/>
                <a:cs typeface="Times New Roman" pitchFamily="18" charset="0"/>
              </a:rPr>
              <a:t>(3) The containers or bags referred to in sub-rule (2) shall be </a:t>
            </a:r>
            <a:r>
              <a:rPr lang="en-IN" dirty="0" err="1" smtClean="0">
                <a:latin typeface="Times New Roman" pitchFamily="18" charset="0"/>
                <a:cs typeface="Times New Roman" pitchFamily="18" charset="0"/>
              </a:rPr>
              <a:t>labeled</a:t>
            </a:r>
            <a:r>
              <a:rPr lang="en-IN" dirty="0" smtClean="0">
                <a:latin typeface="Times New Roman" pitchFamily="18" charset="0"/>
                <a:cs typeface="Times New Roman" pitchFamily="18" charset="0"/>
              </a:rPr>
              <a:t> as specified in Schedule IV.</a:t>
            </a:r>
          </a:p>
          <a:p>
            <a:pPr algn="just">
              <a:buNone/>
            </a:pPr>
            <a:endParaRPr lang="en-IN" dirty="0" smtClean="0">
              <a:latin typeface="Times New Roman" pitchFamily="18" charset="0"/>
              <a:cs typeface="Times New Roman" pitchFamily="18" charset="0"/>
            </a:endParaRPr>
          </a:p>
          <a:p>
            <a:pPr algn="just"/>
            <a:r>
              <a:rPr lang="en-IN" dirty="0" smtClean="0">
                <a:latin typeface="Times New Roman" pitchFamily="18" charset="0"/>
                <a:cs typeface="Times New Roman" pitchFamily="18" charset="0"/>
              </a:rPr>
              <a:t>(4) Bar code and global positioning system shall be added by the Occupier and common bio-medical waste treatment facility in one year time.</a:t>
            </a:r>
          </a:p>
          <a:p>
            <a:pPr algn="just">
              <a:buNone/>
            </a:pPr>
            <a:endParaRPr lang="en-IN" dirty="0" smtClean="0">
              <a:latin typeface="Times New Roman" pitchFamily="18" charset="0"/>
              <a:cs typeface="Times New Roman" pitchFamily="18" charset="0"/>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836712"/>
            <a:ext cx="8229600" cy="5487888"/>
          </a:xfrm>
        </p:spPr>
        <p:txBody>
          <a:bodyPr>
            <a:normAutofit fontScale="85000" lnSpcReduction="20000"/>
          </a:bodyPr>
          <a:lstStyle/>
          <a:p>
            <a:pPr algn="just"/>
            <a:r>
              <a:rPr lang="en-IN" dirty="0" smtClean="0">
                <a:latin typeface="Times New Roman" pitchFamily="18" charset="0"/>
                <a:cs typeface="Times New Roman" pitchFamily="18" charset="0"/>
              </a:rPr>
              <a:t>(5)The vehicles used for transportation of bio-medical waste shall comply with the conditions if any stipulated by the State Pollution Control Board or Pollution Control Committee in addition to the requirement contained in the Motor Vehicles Act, 1988 (59 of 1988), if any or the rules made there under for transportation of such infectious waste.</a:t>
            </a:r>
          </a:p>
          <a:p>
            <a:pPr algn="just">
              <a:buNone/>
            </a:pPr>
            <a:endParaRPr lang="en-IN" dirty="0" smtClean="0">
              <a:latin typeface="Times New Roman" pitchFamily="18" charset="0"/>
              <a:cs typeface="Times New Roman" pitchFamily="18" charset="0"/>
            </a:endParaRPr>
          </a:p>
          <a:p>
            <a:pPr algn="just"/>
            <a:r>
              <a:rPr lang="en-IN" dirty="0" smtClean="0">
                <a:latin typeface="Times New Roman" pitchFamily="18" charset="0"/>
                <a:cs typeface="Times New Roman" pitchFamily="18" charset="0"/>
              </a:rPr>
              <a:t>(6) Untreated human anatomical waste, animal anatomical waste, soiled waste and, biotechnology waste shall not be stored beyond a period of forty –eight hours: Provided that in case for any reason it becomes necessary to store such waste beyond such a period, the occupier shall take appropriate measures to ensure that the waste does not adversely affect human health and the environment and inform the prescribed authority along with the reasons for doing so.</a:t>
            </a:r>
          </a:p>
          <a:p>
            <a:pPr algn="just">
              <a:buNone/>
            </a:pPr>
            <a:endParaRPr lang="en-IN" dirty="0" smtClean="0">
              <a:latin typeface="Times New Roman" pitchFamily="18" charset="0"/>
              <a:cs typeface="Times New Roman" pitchFamily="18" charset="0"/>
            </a:endParaRPr>
          </a:p>
          <a:p>
            <a:pPr algn="just"/>
            <a:r>
              <a:rPr lang="en-IN" dirty="0" smtClean="0">
                <a:latin typeface="Times New Roman" pitchFamily="18" charset="0"/>
                <a:cs typeface="Times New Roman" pitchFamily="18" charset="0"/>
              </a:rPr>
              <a:t>(7) Microbiology waste and all other clinical laboratory waste shall be pre-treated by sterilisation to Log 6 or disinfection to Log 4, as per the World Health Organisation guidelines before packing and sending to the common bio-medical waste treatment facility.</a:t>
            </a:r>
            <a:endParaRPr lang="en-IN" dirty="0">
              <a:latin typeface="Times New Roman" pitchFamily="18" charset="0"/>
              <a:cs typeface="Times New Roman" pitchFamily="18" charset="0"/>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04664"/>
            <a:ext cx="8229600" cy="1080120"/>
          </a:xfrm>
        </p:spPr>
        <p:txBody>
          <a:bodyPr>
            <a:normAutofit/>
          </a:bodyPr>
          <a:lstStyle/>
          <a:p>
            <a:r>
              <a:rPr lang="en-IN" sz="3200" b="1" i="1" dirty="0" smtClean="0"/>
              <a:t>MONITORING OF IMPLEMENTATION OF THE RULES IN HEALTH CARE FACILITIES</a:t>
            </a:r>
            <a:endParaRPr lang="en-IN" sz="3200" i="1" dirty="0"/>
          </a:p>
        </p:txBody>
      </p:sp>
      <p:sp>
        <p:nvSpPr>
          <p:cNvPr id="3" name="Content Placeholder 2"/>
          <p:cNvSpPr>
            <a:spLocks noGrp="1"/>
          </p:cNvSpPr>
          <p:nvPr>
            <p:ph idx="1"/>
          </p:nvPr>
        </p:nvSpPr>
        <p:spPr>
          <a:xfrm>
            <a:off x="457200" y="1772816"/>
            <a:ext cx="8229600" cy="4824536"/>
          </a:xfrm>
        </p:spPr>
        <p:txBody>
          <a:bodyPr>
            <a:normAutofit fontScale="85000" lnSpcReduction="20000"/>
          </a:bodyPr>
          <a:lstStyle/>
          <a:p>
            <a:pPr algn="just"/>
            <a:r>
              <a:rPr lang="en-IN" b="1" dirty="0" smtClean="0">
                <a:latin typeface="Times New Roman" pitchFamily="18" charset="0"/>
                <a:cs typeface="Times New Roman" pitchFamily="18" charset="0"/>
              </a:rPr>
              <a:t>(1) The Ministry of </a:t>
            </a:r>
            <a:r>
              <a:rPr lang="en-IN" dirty="0" smtClean="0">
                <a:latin typeface="Times New Roman" pitchFamily="18" charset="0"/>
                <a:cs typeface="Times New Roman" pitchFamily="18" charset="0"/>
              </a:rPr>
              <a:t>Environment, Forest and Climate Change shall review the implementation of the rules in the country once in a year through the State Health Secretaries and Chairmen or Member Secretary of State Pollution Control Boards and Central Pollution Control Board and the Ministry may also invite experts in the field of bio-medical waste management, if required.</a:t>
            </a:r>
          </a:p>
          <a:p>
            <a:pPr algn="just">
              <a:buNone/>
            </a:pPr>
            <a:endParaRPr lang="en-IN" dirty="0" smtClean="0">
              <a:latin typeface="Times New Roman" pitchFamily="18" charset="0"/>
              <a:cs typeface="Times New Roman" pitchFamily="18" charset="0"/>
            </a:endParaRPr>
          </a:p>
          <a:p>
            <a:pPr algn="just"/>
            <a:r>
              <a:rPr lang="en-IN" dirty="0" smtClean="0">
                <a:latin typeface="Times New Roman" pitchFamily="18" charset="0"/>
                <a:cs typeface="Times New Roman" pitchFamily="18" charset="0"/>
              </a:rPr>
              <a:t>(2) The Central Pollution Control Board shall monitor the implementation of these rules in respect of all the Armed Forces health care establishments under the Ministry of Defence.</a:t>
            </a:r>
          </a:p>
          <a:p>
            <a:pPr algn="just">
              <a:buNone/>
            </a:pPr>
            <a:endParaRPr lang="en-IN" dirty="0" smtClean="0">
              <a:latin typeface="Times New Roman" pitchFamily="18" charset="0"/>
              <a:cs typeface="Times New Roman" pitchFamily="18" charset="0"/>
            </a:endParaRPr>
          </a:p>
          <a:p>
            <a:pPr algn="just"/>
            <a:r>
              <a:rPr lang="en-IN" dirty="0" smtClean="0">
                <a:latin typeface="Times New Roman" pitchFamily="18" charset="0"/>
                <a:cs typeface="Times New Roman" pitchFamily="18" charset="0"/>
              </a:rPr>
              <a:t>(3) The Central Pollution Control Board along with one or more representatives of the Advisory Committee constituted under sub-rule (2) of rule 11, may inspect any Armed Forces health care establishments after prior intimation to the Director General Armed Forces Medical Services.</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124744"/>
            <a:ext cx="8229600" cy="5199856"/>
          </a:xfrm>
        </p:spPr>
        <p:txBody>
          <a:bodyPr>
            <a:normAutofit/>
          </a:bodyPr>
          <a:lstStyle/>
          <a:p>
            <a:pPr algn="just"/>
            <a:r>
              <a:rPr lang="en-US" sz="2400" dirty="0" smtClean="0">
                <a:latin typeface="Times New Roman" pitchFamily="18" charset="0"/>
                <a:cs typeface="Times New Roman" pitchFamily="18" charset="0"/>
              </a:rPr>
              <a:t>Published in the Gazette of India, Extraordinary, Part 2, Section 3, Sub section (1).</a:t>
            </a:r>
          </a:p>
          <a:p>
            <a:pPr algn="just">
              <a:buNone/>
            </a:pPr>
            <a:endParaRPr lang="en-US" sz="2400" dirty="0" smtClean="0">
              <a:latin typeface="Times New Roman" pitchFamily="18" charset="0"/>
              <a:cs typeface="Times New Roman" pitchFamily="18" charset="0"/>
            </a:endParaRPr>
          </a:p>
          <a:p>
            <a:pPr algn="just"/>
            <a:endParaRPr lang="en-US" sz="2400" dirty="0" smtClean="0">
              <a:latin typeface="Times New Roman" pitchFamily="18" charset="0"/>
              <a:cs typeface="Times New Roman" pitchFamily="18" charset="0"/>
            </a:endParaRPr>
          </a:p>
          <a:p>
            <a:pPr algn="just"/>
            <a:r>
              <a:rPr lang="en-US" sz="2400" dirty="0" smtClean="0">
                <a:latin typeface="Times New Roman" pitchFamily="18" charset="0"/>
                <a:cs typeface="Times New Roman" pitchFamily="18" charset="0"/>
              </a:rPr>
              <a:t>Provide uniform guidelines and code of practice for management and handling of bio-medical wastes.</a:t>
            </a:r>
          </a:p>
          <a:p>
            <a:pPr algn="just">
              <a:buNone/>
            </a:pPr>
            <a:endParaRPr lang="en-US" sz="2400" dirty="0" smtClean="0">
              <a:latin typeface="Times New Roman" pitchFamily="18" charset="0"/>
              <a:cs typeface="Times New Roman" pitchFamily="18" charset="0"/>
            </a:endParaRPr>
          </a:p>
          <a:p>
            <a:pPr algn="just"/>
            <a:endParaRPr lang="en-US" sz="2400" dirty="0" smtClean="0">
              <a:latin typeface="Times New Roman" pitchFamily="18" charset="0"/>
              <a:cs typeface="Times New Roman" pitchFamily="18" charset="0"/>
            </a:endParaRPr>
          </a:p>
          <a:p>
            <a:pPr algn="just"/>
            <a:r>
              <a:rPr lang="en-US" sz="2400" dirty="0" smtClean="0">
                <a:latin typeface="Times New Roman" pitchFamily="18" charset="0"/>
                <a:cs typeface="Times New Roman" pitchFamily="18" charset="0"/>
              </a:rPr>
              <a:t>These new rules are more comprehensive in nature.</a:t>
            </a:r>
          </a:p>
          <a:p>
            <a:pPr algn="just">
              <a:buNone/>
            </a:pPr>
            <a:endParaRPr lang="en-US" sz="2400" dirty="0" smtClean="0">
              <a:latin typeface="Times New Roman" pitchFamily="18" charset="0"/>
              <a:cs typeface="Times New Roman" pitchFamily="18" charset="0"/>
            </a:endParaRPr>
          </a:p>
          <a:p>
            <a:pPr algn="just"/>
            <a:endParaRPr lang="en-US" sz="2400" dirty="0" smtClean="0">
              <a:latin typeface="Times New Roman" pitchFamily="18" charset="0"/>
              <a:cs typeface="Times New Roman" pitchFamily="18" charset="0"/>
            </a:endParaRPr>
          </a:p>
          <a:p>
            <a:pPr algn="just"/>
            <a:r>
              <a:rPr lang="en-US" sz="2400" dirty="0" smtClean="0">
                <a:latin typeface="Times New Roman" pitchFamily="18" charset="0"/>
                <a:cs typeface="Times New Roman" pitchFamily="18" charset="0"/>
              </a:rPr>
              <a:t>Several new provisions are added in the new rules.</a:t>
            </a:r>
            <a:endParaRPr lang="en-IN" sz="2400" dirty="0">
              <a:latin typeface="Times New Roman" pitchFamily="18" charset="0"/>
              <a:cs typeface="Times New Roman" pitchFamily="18" charset="0"/>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764704"/>
            <a:ext cx="8229600" cy="5559896"/>
          </a:xfrm>
        </p:spPr>
        <p:txBody>
          <a:bodyPr>
            <a:normAutofit fontScale="85000" lnSpcReduction="20000"/>
          </a:bodyPr>
          <a:lstStyle/>
          <a:p>
            <a:pPr algn="just"/>
            <a:r>
              <a:rPr lang="en-IN" dirty="0" smtClean="0">
                <a:latin typeface="Times New Roman" pitchFamily="18" charset="0"/>
                <a:cs typeface="Times New Roman" pitchFamily="18" charset="0"/>
              </a:rPr>
              <a:t>(4)Every State Government or Union territory Administration shall constitute District Level Monitoring Committee in the districts under the chairmanship of District Collector or District Magistrate or Deputy Commissioner or Additional District Magistrate to monitor the compliance of the provisions of these rules in the health care facilities generating bio-medical waste and in the common bio-medical waste treatment and disposal facilities, where the bio-medical waste is treated and disposed of.</a:t>
            </a:r>
          </a:p>
          <a:p>
            <a:pPr algn="just">
              <a:buNone/>
            </a:pPr>
            <a:endParaRPr lang="en-IN" dirty="0" smtClean="0">
              <a:latin typeface="Times New Roman" pitchFamily="18" charset="0"/>
              <a:cs typeface="Times New Roman" pitchFamily="18" charset="0"/>
            </a:endParaRPr>
          </a:p>
          <a:p>
            <a:pPr algn="just"/>
            <a:r>
              <a:rPr lang="en-IN" dirty="0" smtClean="0">
                <a:latin typeface="Times New Roman" pitchFamily="18" charset="0"/>
                <a:cs typeface="Times New Roman" pitchFamily="18" charset="0"/>
              </a:rPr>
              <a:t>(5) The District Level Monitoring Committee constituted under sub-rule (4) shall submit its report once in six months to the State Advisory Committee and a copy thereof shall also be forwarded to State Pollution Control Board or Pollution Control Committee concerned for taking further necessary action.</a:t>
            </a:r>
          </a:p>
          <a:p>
            <a:pPr algn="just">
              <a:buNone/>
            </a:pPr>
            <a:endParaRPr lang="en-IN" dirty="0" smtClean="0">
              <a:latin typeface="Times New Roman" pitchFamily="18" charset="0"/>
              <a:cs typeface="Times New Roman" pitchFamily="18" charset="0"/>
            </a:endParaRPr>
          </a:p>
          <a:p>
            <a:pPr algn="just"/>
            <a:r>
              <a:rPr lang="en-IN" dirty="0" smtClean="0">
                <a:latin typeface="Times New Roman" pitchFamily="18" charset="0"/>
                <a:cs typeface="Times New Roman" pitchFamily="18" charset="0"/>
              </a:rPr>
              <a:t>(6) The District Level Monitoring Committee shall comprise of District Medical Officer or District Health Officer, representatives from State Pollution Control Board or Pollution Control Committee.</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708688"/>
          </a:xfrm>
        </p:spPr>
        <p:txBody>
          <a:bodyPr>
            <a:normAutofit/>
          </a:bodyPr>
          <a:lstStyle/>
          <a:p>
            <a:r>
              <a:rPr lang="en-IN" sz="3200" b="1" i="1" dirty="0" smtClean="0"/>
              <a:t>MAINTENANCE OF RECORDS</a:t>
            </a:r>
            <a:endParaRPr lang="en-IN" sz="3200" i="1" dirty="0"/>
          </a:p>
        </p:txBody>
      </p:sp>
      <p:sp>
        <p:nvSpPr>
          <p:cNvPr id="3" name="Content Placeholder 2"/>
          <p:cNvSpPr>
            <a:spLocks noGrp="1"/>
          </p:cNvSpPr>
          <p:nvPr>
            <p:ph idx="1"/>
          </p:nvPr>
        </p:nvSpPr>
        <p:spPr/>
        <p:txBody>
          <a:bodyPr>
            <a:normAutofit lnSpcReduction="10000"/>
          </a:bodyPr>
          <a:lstStyle/>
          <a:p>
            <a:pPr algn="just"/>
            <a:r>
              <a:rPr lang="en-IN" b="1" dirty="0" smtClean="0">
                <a:latin typeface="Times New Roman" pitchFamily="18" charset="0"/>
                <a:cs typeface="Times New Roman" pitchFamily="18" charset="0"/>
              </a:rPr>
              <a:t>(1) Every authorised person shall maintain records related to the </a:t>
            </a:r>
            <a:r>
              <a:rPr lang="en-IN" dirty="0" smtClean="0">
                <a:latin typeface="Times New Roman" pitchFamily="18" charset="0"/>
                <a:cs typeface="Times New Roman" pitchFamily="18" charset="0"/>
              </a:rPr>
              <a:t>generation, collection, reception, storage, transportation, treatment, disposal or any other form of handling of bio-medical waste, for a period of five years, in accordance with these rules and guidelines issued by the Central Government or the Central Pollution Control Board or the prescribed authority as the case may be.</a:t>
            </a:r>
          </a:p>
          <a:p>
            <a:pPr algn="just">
              <a:buNone/>
            </a:pPr>
            <a:endParaRPr lang="en-IN" dirty="0" smtClean="0">
              <a:latin typeface="Times New Roman" pitchFamily="18" charset="0"/>
              <a:cs typeface="Times New Roman" pitchFamily="18" charset="0"/>
            </a:endParaRPr>
          </a:p>
          <a:p>
            <a:pPr algn="just"/>
            <a:r>
              <a:rPr lang="en-IN" dirty="0" smtClean="0">
                <a:latin typeface="Times New Roman" pitchFamily="18" charset="0"/>
                <a:cs typeface="Times New Roman" pitchFamily="18" charset="0"/>
              </a:rPr>
              <a:t>(2) All records shall be subject to inspection and verification by the prescribed authority or the Ministry of Environment, Forest and Climate Change at any time.</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76672"/>
            <a:ext cx="8229600" cy="864096"/>
          </a:xfrm>
        </p:spPr>
        <p:txBody>
          <a:bodyPr>
            <a:normAutofit/>
          </a:bodyPr>
          <a:lstStyle/>
          <a:p>
            <a:r>
              <a:rPr lang="en-IN" sz="3200" b="1" i="1" dirty="0" smtClean="0"/>
              <a:t>ACCIDENT REPORTING</a:t>
            </a:r>
            <a:endParaRPr lang="en-IN" sz="3200" i="1" dirty="0"/>
          </a:p>
        </p:txBody>
      </p:sp>
      <p:sp>
        <p:nvSpPr>
          <p:cNvPr id="3" name="Content Placeholder 2"/>
          <p:cNvSpPr>
            <a:spLocks noGrp="1"/>
          </p:cNvSpPr>
          <p:nvPr>
            <p:ph idx="1"/>
          </p:nvPr>
        </p:nvSpPr>
        <p:spPr/>
        <p:txBody>
          <a:bodyPr>
            <a:normAutofit/>
          </a:bodyPr>
          <a:lstStyle/>
          <a:p>
            <a:pPr algn="just"/>
            <a:r>
              <a:rPr lang="en-IN" b="1" dirty="0" smtClean="0">
                <a:latin typeface="Times New Roman" pitchFamily="18" charset="0"/>
                <a:cs typeface="Times New Roman" pitchFamily="18" charset="0"/>
              </a:rPr>
              <a:t>(1) In case of any major accident at any institution or facility or any other </a:t>
            </a:r>
            <a:r>
              <a:rPr lang="en-IN" dirty="0" smtClean="0">
                <a:latin typeface="Times New Roman" pitchFamily="18" charset="0"/>
                <a:cs typeface="Times New Roman" pitchFamily="18" charset="0"/>
              </a:rPr>
              <a:t>site while handling bio-medical waste, the authorised person shall intimate immediately to the prescribed authority about such accident and forward a report within twenty-four hours in writing regarding the remedial steps taken in Form I.</a:t>
            </a:r>
          </a:p>
          <a:p>
            <a:pPr algn="just">
              <a:buNone/>
            </a:pPr>
            <a:endParaRPr lang="en-IN" dirty="0" smtClean="0">
              <a:latin typeface="Times New Roman" pitchFamily="18" charset="0"/>
              <a:cs typeface="Times New Roman" pitchFamily="18" charset="0"/>
            </a:endParaRPr>
          </a:p>
          <a:p>
            <a:pPr algn="just"/>
            <a:r>
              <a:rPr lang="en-IN" dirty="0" smtClean="0">
                <a:latin typeface="Times New Roman" pitchFamily="18" charset="0"/>
                <a:cs typeface="Times New Roman" pitchFamily="18" charset="0"/>
              </a:rPr>
              <a:t>(2) Information regarding all other accidents and remedial steps taken shall be provided in the annual report in accordance with rule 13 by the occupier.</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04664"/>
            <a:ext cx="8229600" cy="936104"/>
          </a:xfrm>
        </p:spPr>
        <p:txBody>
          <a:bodyPr>
            <a:normAutofit/>
          </a:bodyPr>
          <a:lstStyle/>
          <a:p>
            <a:r>
              <a:rPr lang="en-US" sz="3200" b="1" i="1" dirty="0" smtClean="0"/>
              <a:t>APPEAL</a:t>
            </a:r>
            <a:endParaRPr lang="en-IN" sz="3200" b="1" i="1" dirty="0"/>
          </a:p>
        </p:txBody>
      </p:sp>
      <p:sp>
        <p:nvSpPr>
          <p:cNvPr id="3" name="Content Placeholder 2"/>
          <p:cNvSpPr>
            <a:spLocks noGrp="1"/>
          </p:cNvSpPr>
          <p:nvPr>
            <p:ph idx="1"/>
          </p:nvPr>
        </p:nvSpPr>
        <p:spPr>
          <a:xfrm>
            <a:off x="457200" y="1484784"/>
            <a:ext cx="8229600" cy="4839816"/>
          </a:xfrm>
        </p:spPr>
        <p:txBody>
          <a:bodyPr>
            <a:normAutofit fontScale="92500" lnSpcReduction="20000"/>
          </a:bodyPr>
          <a:lstStyle/>
          <a:p>
            <a:pPr marL="514350" indent="-514350" algn="just">
              <a:buFont typeface="Wingdings" pitchFamily="2" charset="2"/>
              <a:buChar char="§"/>
            </a:pPr>
            <a:r>
              <a:rPr lang="en-IN" b="1" dirty="0" smtClean="0">
                <a:latin typeface="Times New Roman" pitchFamily="18" charset="0"/>
                <a:cs typeface="Times New Roman" pitchFamily="18" charset="0"/>
              </a:rPr>
              <a:t>Any person aggrieved by an order made by the prescribed authority under these </a:t>
            </a:r>
            <a:r>
              <a:rPr lang="en-IN" dirty="0" smtClean="0">
                <a:latin typeface="Times New Roman" pitchFamily="18" charset="0"/>
                <a:cs typeface="Times New Roman" pitchFamily="18" charset="0"/>
              </a:rPr>
              <a:t>rules may, within a period of thirty days from the date on which the order is communicated to him, prefer an appeal in Form V to the Secretary (Environment) of the State Government or Union territory administration.</a:t>
            </a:r>
          </a:p>
          <a:p>
            <a:pPr marL="514350" indent="-514350" algn="just">
              <a:buNone/>
            </a:pPr>
            <a:endParaRPr lang="en-IN" dirty="0" smtClean="0">
              <a:latin typeface="Times New Roman" pitchFamily="18" charset="0"/>
              <a:cs typeface="Times New Roman" pitchFamily="18" charset="0"/>
            </a:endParaRPr>
          </a:p>
          <a:p>
            <a:pPr algn="just">
              <a:buFont typeface="Wingdings" pitchFamily="2" charset="2"/>
              <a:buChar char="§"/>
            </a:pPr>
            <a:r>
              <a:rPr lang="en-IN" dirty="0" smtClean="0">
                <a:latin typeface="Times New Roman" pitchFamily="18" charset="0"/>
                <a:cs typeface="Times New Roman" pitchFamily="18" charset="0"/>
              </a:rPr>
              <a:t>Any person aggrieved by an order of the Director General Armed Forces Medical Services under these rules may, within thirty days from the date on which the order is communicated to him, prefer an appeal in Form V to the Secretary, Ministry of Environment, Forest and Climate Change.</a:t>
            </a:r>
          </a:p>
          <a:p>
            <a:pPr algn="just">
              <a:buFont typeface="Wingdings" pitchFamily="2" charset="2"/>
              <a:buChar char="§"/>
            </a:pPr>
            <a:endParaRPr lang="en-IN" dirty="0" smtClean="0">
              <a:latin typeface="Times New Roman" pitchFamily="18" charset="0"/>
              <a:cs typeface="Times New Roman" pitchFamily="18" charset="0"/>
            </a:endParaRPr>
          </a:p>
          <a:p>
            <a:pPr algn="just">
              <a:buFont typeface="Wingdings" pitchFamily="2" charset="2"/>
              <a:buChar char="§"/>
            </a:pPr>
            <a:r>
              <a:rPr lang="en-IN" dirty="0" smtClean="0">
                <a:latin typeface="Times New Roman" pitchFamily="18" charset="0"/>
                <a:cs typeface="Times New Roman" pitchFamily="18" charset="0"/>
              </a:rPr>
              <a:t>The appeal shall be disposed of within a period of ninety days from the date of its filing.</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76672"/>
            <a:ext cx="8229600" cy="936104"/>
          </a:xfrm>
        </p:spPr>
        <p:txBody>
          <a:bodyPr>
            <a:normAutofit fontScale="90000"/>
          </a:bodyPr>
          <a:lstStyle/>
          <a:p>
            <a:r>
              <a:rPr lang="en-IN" sz="3200" b="1" i="1" dirty="0" smtClean="0"/>
              <a:t>SITE FOR COMMON BIO-MEDICAL WASTE TREATMENT AND DISPOSAL FACILITY</a:t>
            </a:r>
            <a:endParaRPr lang="en-IN" sz="3200" i="1" dirty="0"/>
          </a:p>
        </p:txBody>
      </p:sp>
      <p:sp>
        <p:nvSpPr>
          <p:cNvPr id="3" name="Content Placeholder 2"/>
          <p:cNvSpPr>
            <a:spLocks noGrp="1"/>
          </p:cNvSpPr>
          <p:nvPr>
            <p:ph idx="1"/>
          </p:nvPr>
        </p:nvSpPr>
        <p:spPr/>
        <p:txBody>
          <a:bodyPr>
            <a:normAutofit lnSpcReduction="10000"/>
          </a:bodyPr>
          <a:lstStyle/>
          <a:p>
            <a:pPr algn="just"/>
            <a:r>
              <a:rPr lang="en-IN" b="1" dirty="0" smtClean="0">
                <a:latin typeface="Times New Roman" pitchFamily="18" charset="0"/>
                <a:cs typeface="Times New Roman" pitchFamily="18" charset="0"/>
              </a:rPr>
              <a:t>Without </a:t>
            </a:r>
            <a:r>
              <a:rPr lang="en-IN" dirty="0" smtClean="0">
                <a:latin typeface="Times New Roman" pitchFamily="18" charset="0"/>
                <a:cs typeface="Times New Roman" pitchFamily="18" charset="0"/>
              </a:rPr>
              <a:t>prejudice to rule 5 of these rules, the department in the business allocation of land assignment shall be responsible for providing suitable site for setting up of common biomedical waste treatment and disposal  facility in the State Government or Union territory Administration. The selection of site for setting up of such facility shall be made in consultation with the prescribed authority, other stakeholders and in accordance with guidelines published by the Ministry of Environment, Forest and Climate Change or Central Pollution Control Board.</a:t>
            </a:r>
            <a:endParaRPr lang="en-IN" dirty="0">
              <a:latin typeface="Times New Roman" pitchFamily="18" charset="0"/>
              <a:cs typeface="Times New Roman" pitchFamily="18" charset="0"/>
            </a:endParaRP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04664"/>
            <a:ext cx="8229600" cy="864096"/>
          </a:xfrm>
        </p:spPr>
        <p:txBody>
          <a:bodyPr>
            <a:normAutofit fontScale="90000"/>
          </a:bodyPr>
          <a:lstStyle/>
          <a:p>
            <a:r>
              <a:rPr lang="en-IN" sz="3200" b="1" i="1" dirty="0" smtClean="0"/>
              <a:t>LIABILITY OF THE OCCUPIER, OPERATOR OF A FACILITY</a:t>
            </a:r>
            <a:endParaRPr lang="en-IN" sz="3200" i="1" dirty="0"/>
          </a:p>
        </p:txBody>
      </p:sp>
      <p:sp>
        <p:nvSpPr>
          <p:cNvPr id="3" name="Content Placeholder 2"/>
          <p:cNvSpPr>
            <a:spLocks noGrp="1"/>
          </p:cNvSpPr>
          <p:nvPr>
            <p:ph idx="1"/>
          </p:nvPr>
        </p:nvSpPr>
        <p:spPr/>
        <p:txBody>
          <a:bodyPr/>
          <a:lstStyle/>
          <a:p>
            <a:pPr algn="just"/>
            <a:r>
              <a:rPr lang="en-IN" b="1" dirty="0" smtClean="0">
                <a:latin typeface="Times New Roman" pitchFamily="18" charset="0"/>
                <a:cs typeface="Times New Roman" pitchFamily="18" charset="0"/>
              </a:rPr>
              <a:t>(1) The occupier or an operator of a common </a:t>
            </a:r>
            <a:r>
              <a:rPr lang="en-IN" dirty="0" smtClean="0">
                <a:latin typeface="Times New Roman" pitchFamily="18" charset="0"/>
                <a:cs typeface="Times New Roman" pitchFamily="18" charset="0"/>
              </a:rPr>
              <a:t>bio-medical waste treatment facility shall be liable for all the damages caused to the environment or the public due to improper handling of bio- medical wastes.</a:t>
            </a:r>
          </a:p>
          <a:p>
            <a:pPr algn="just"/>
            <a:endParaRPr lang="en-US" dirty="0" smtClean="0">
              <a:latin typeface="Times New Roman" pitchFamily="18" charset="0"/>
              <a:cs typeface="Times New Roman" pitchFamily="18" charset="0"/>
            </a:endParaRPr>
          </a:p>
          <a:p>
            <a:pPr algn="just">
              <a:buNone/>
            </a:pPr>
            <a:endParaRPr lang="en-IN" dirty="0" smtClean="0">
              <a:latin typeface="Times New Roman" pitchFamily="18" charset="0"/>
              <a:cs typeface="Times New Roman" pitchFamily="18" charset="0"/>
            </a:endParaRPr>
          </a:p>
          <a:p>
            <a:pPr algn="just"/>
            <a:r>
              <a:rPr lang="en-IN" dirty="0" smtClean="0">
                <a:latin typeface="Times New Roman" pitchFamily="18" charset="0"/>
                <a:cs typeface="Times New Roman" pitchFamily="18" charset="0"/>
              </a:rPr>
              <a:t>(2) The occupier or operator of common bio-medical waste treatment facility shall be liable for action under section 5 and section 15 of the Act, in case of any violation</a:t>
            </a:r>
            <a:endParaRPr lang="en-IN" dirty="0">
              <a:latin typeface="Times New Roman" pitchFamily="18" charset="0"/>
              <a:cs typeface="Times New Roman" pitchFamily="18" charset="0"/>
            </a:endParaRP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32656"/>
            <a:ext cx="8229600" cy="864096"/>
          </a:xfrm>
        </p:spPr>
        <p:txBody>
          <a:bodyPr>
            <a:normAutofit/>
          </a:bodyPr>
          <a:lstStyle/>
          <a:p>
            <a:r>
              <a:rPr lang="en-US" sz="3200" b="1" i="1" dirty="0" smtClean="0"/>
              <a:t>STANDARDS</a:t>
            </a:r>
            <a:endParaRPr lang="en-IN" sz="3200" b="1" i="1" dirty="0"/>
          </a:p>
        </p:txBody>
      </p:sp>
      <p:sp>
        <p:nvSpPr>
          <p:cNvPr id="3" name="Content Placeholder 2"/>
          <p:cNvSpPr>
            <a:spLocks noGrp="1"/>
          </p:cNvSpPr>
          <p:nvPr>
            <p:ph idx="1"/>
          </p:nvPr>
        </p:nvSpPr>
        <p:spPr>
          <a:xfrm>
            <a:off x="457200" y="1484784"/>
            <a:ext cx="8229600" cy="4839816"/>
          </a:xfrm>
        </p:spPr>
        <p:txBody>
          <a:bodyPr>
            <a:normAutofit fontScale="85000" lnSpcReduction="10000"/>
          </a:bodyPr>
          <a:lstStyle/>
          <a:p>
            <a:pPr algn="just"/>
            <a:r>
              <a:rPr lang="en-IN" dirty="0" smtClean="0">
                <a:latin typeface="Times New Roman" pitchFamily="18" charset="0"/>
                <a:cs typeface="Times New Roman" pitchFamily="18" charset="0"/>
              </a:rPr>
              <a:t>(1) All plastic bags shall be as per BIS standards as and when published, till then the prevailing Plastic Waste Management Rules shall be applicable.</a:t>
            </a:r>
          </a:p>
          <a:p>
            <a:pPr algn="just">
              <a:buNone/>
            </a:pPr>
            <a:endParaRPr lang="en-IN" dirty="0" smtClean="0">
              <a:latin typeface="Times New Roman" pitchFamily="18" charset="0"/>
              <a:cs typeface="Times New Roman" pitchFamily="18" charset="0"/>
            </a:endParaRPr>
          </a:p>
          <a:p>
            <a:pPr algn="just"/>
            <a:r>
              <a:rPr lang="en-IN" dirty="0" smtClean="0">
                <a:latin typeface="Times New Roman" pitchFamily="18" charset="0"/>
                <a:cs typeface="Times New Roman" pitchFamily="18" charset="0"/>
              </a:rPr>
              <a:t>(2) Chemical treatment using at least 10% Sodium Hypochlorite having 30% residual chlorine for twenty minutes or any other equivalent chemical reagent that should demonstrate Log104 reduction efficiency for microorganisms as given in Schedule- III.</a:t>
            </a:r>
          </a:p>
          <a:p>
            <a:pPr algn="just">
              <a:buNone/>
            </a:pPr>
            <a:endParaRPr lang="en-IN" dirty="0" smtClean="0">
              <a:latin typeface="Times New Roman" pitchFamily="18" charset="0"/>
              <a:cs typeface="Times New Roman" pitchFamily="18" charset="0"/>
            </a:endParaRPr>
          </a:p>
          <a:p>
            <a:pPr algn="just"/>
            <a:r>
              <a:rPr lang="en-IN" dirty="0" smtClean="0">
                <a:latin typeface="Times New Roman" pitchFamily="18" charset="0"/>
                <a:cs typeface="Times New Roman" pitchFamily="18" charset="0"/>
              </a:rPr>
              <a:t>(3) Mutilation or shredding must be to an extent to prevent unauthorized reuse.</a:t>
            </a:r>
          </a:p>
          <a:p>
            <a:pPr algn="just">
              <a:buNone/>
            </a:pPr>
            <a:endParaRPr lang="en-IN" dirty="0" smtClean="0">
              <a:latin typeface="Times New Roman" pitchFamily="18" charset="0"/>
              <a:cs typeface="Times New Roman" pitchFamily="18" charset="0"/>
            </a:endParaRPr>
          </a:p>
          <a:p>
            <a:pPr algn="just"/>
            <a:r>
              <a:rPr lang="en-IN" dirty="0" smtClean="0">
                <a:latin typeface="Times New Roman" pitchFamily="18" charset="0"/>
                <a:cs typeface="Times New Roman" pitchFamily="18" charset="0"/>
              </a:rPr>
              <a:t>(4) There will be no chemical pre treatment before incineration, except for microbiological, lab and highly infectious waste.</a:t>
            </a:r>
          </a:p>
          <a:p>
            <a:pPr>
              <a:buNone/>
            </a:pPr>
            <a:endParaRPr lang="en-IN" dirty="0" smtClean="0"/>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692696"/>
            <a:ext cx="8229600" cy="5631904"/>
          </a:xfrm>
        </p:spPr>
        <p:txBody>
          <a:bodyPr>
            <a:normAutofit fontScale="85000" lnSpcReduction="20000"/>
          </a:bodyPr>
          <a:lstStyle/>
          <a:p>
            <a:pPr algn="just"/>
            <a:r>
              <a:rPr lang="en-IN" dirty="0" smtClean="0">
                <a:latin typeface="Times New Roman" pitchFamily="18" charset="0"/>
                <a:cs typeface="Times New Roman" pitchFamily="18" charset="0"/>
              </a:rPr>
              <a:t>(5) Incineration ash (ash from incineration of any bio-medical waste) shall be disposed through hazardous waste treatment, storage and disposal facility, if toxic or hazardous constituents are present beyond the prescribed limits as given in the Hazardous Waste (Management, Handling and </a:t>
            </a:r>
            <a:r>
              <a:rPr lang="en-IN" dirty="0" err="1" smtClean="0">
                <a:latin typeface="Times New Roman" pitchFamily="18" charset="0"/>
                <a:cs typeface="Times New Roman" pitchFamily="18" charset="0"/>
              </a:rPr>
              <a:t>Transboundary</a:t>
            </a:r>
            <a:r>
              <a:rPr lang="en-IN" dirty="0" smtClean="0">
                <a:latin typeface="Times New Roman" pitchFamily="18" charset="0"/>
                <a:cs typeface="Times New Roman" pitchFamily="18" charset="0"/>
              </a:rPr>
              <a:t> Movement) Rules, 2008 or as revised from time to time.</a:t>
            </a:r>
          </a:p>
          <a:p>
            <a:pPr algn="just"/>
            <a:endParaRPr lang="en-IN" dirty="0" smtClean="0">
              <a:latin typeface="Times New Roman" pitchFamily="18" charset="0"/>
              <a:cs typeface="Times New Roman" pitchFamily="18" charset="0"/>
            </a:endParaRPr>
          </a:p>
          <a:p>
            <a:pPr algn="just"/>
            <a:r>
              <a:rPr lang="en-IN" dirty="0" smtClean="0">
                <a:latin typeface="Times New Roman" pitchFamily="18" charset="0"/>
                <a:cs typeface="Times New Roman" pitchFamily="18" charset="0"/>
              </a:rPr>
              <a:t>(6)Dead </a:t>
            </a:r>
            <a:r>
              <a:rPr lang="en-IN" dirty="0" err="1" smtClean="0">
                <a:latin typeface="Times New Roman" pitchFamily="18" charset="0"/>
                <a:cs typeface="Times New Roman" pitchFamily="18" charset="0"/>
              </a:rPr>
              <a:t>Fetus</a:t>
            </a:r>
            <a:r>
              <a:rPr lang="en-IN" dirty="0" smtClean="0">
                <a:latin typeface="Times New Roman" pitchFamily="18" charset="0"/>
                <a:cs typeface="Times New Roman" pitchFamily="18" charset="0"/>
              </a:rPr>
              <a:t> below the viability period (as per the Medical Termination of Pregnancy Act 1971, amended from time to time) can be considered as human anatomical waste. Such waste should be handed over to the operator of common bio-medical waste treatment and disposal facility in yellow bag with a copy of the official Medical Termination of Pregnancy certificate from the Obstetrician or the Medical Superintendent of hospital or healthcare establishment.</a:t>
            </a:r>
          </a:p>
          <a:p>
            <a:pPr algn="just">
              <a:buNone/>
            </a:pPr>
            <a:endParaRPr lang="en-IN" dirty="0" smtClean="0">
              <a:latin typeface="Times New Roman" pitchFamily="18" charset="0"/>
              <a:cs typeface="Times New Roman" pitchFamily="18" charset="0"/>
            </a:endParaRPr>
          </a:p>
          <a:p>
            <a:pPr algn="just"/>
            <a:r>
              <a:rPr lang="en-IN" dirty="0" smtClean="0">
                <a:latin typeface="Times New Roman" pitchFamily="18" charset="0"/>
                <a:cs typeface="Times New Roman" pitchFamily="18" charset="0"/>
              </a:rPr>
              <a:t>(7) </a:t>
            </a:r>
            <a:r>
              <a:rPr lang="en-IN" dirty="0" err="1" smtClean="0">
                <a:latin typeface="Times New Roman" pitchFamily="18" charset="0"/>
                <a:cs typeface="Times New Roman" pitchFamily="18" charset="0"/>
              </a:rPr>
              <a:t>Cytotoxic</a:t>
            </a:r>
            <a:r>
              <a:rPr lang="en-IN" dirty="0" smtClean="0">
                <a:latin typeface="Times New Roman" pitchFamily="18" charset="0"/>
                <a:cs typeface="Times New Roman" pitchFamily="18" charset="0"/>
              </a:rPr>
              <a:t> drug vials shall not be handed over to unauthorised person under any circumstances. These shall be sent back to the manufactures for necessary disposal at a single point.</a:t>
            </a:r>
          </a:p>
          <a:p>
            <a:pPr algn="just"/>
            <a:endParaRPr lang="en-IN" dirty="0" smtClean="0">
              <a:latin typeface="Times New Roman" pitchFamily="18" charset="0"/>
              <a:cs typeface="Times New Roman" pitchFamily="18" charset="0"/>
            </a:endParaRPr>
          </a:p>
          <a:p>
            <a:endParaRPr lang="en-IN" dirty="0"/>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836712"/>
            <a:ext cx="8229600" cy="5487888"/>
          </a:xfrm>
        </p:spPr>
        <p:txBody>
          <a:bodyPr>
            <a:normAutofit fontScale="85000" lnSpcReduction="20000"/>
          </a:bodyPr>
          <a:lstStyle/>
          <a:p>
            <a:pPr>
              <a:buNone/>
            </a:pPr>
            <a:endParaRPr lang="en-IN" dirty="0" smtClean="0"/>
          </a:p>
          <a:p>
            <a:pPr algn="just"/>
            <a:r>
              <a:rPr lang="en-IN" dirty="0" smtClean="0">
                <a:latin typeface="Times New Roman" pitchFamily="18" charset="0"/>
                <a:cs typeface="Times New Roman" pitchFamily="18" charset="0"/>
              </a:rPr>
              <a:t>(8) Residual or discarded chemical wastes, used or discarded disinfectants and chemical sludge can be disposed at hazardous waste treatment, storage and disposal facility. In such case, the waste should be sent to hazardous waste treatment, storage and disposal facility through operator of common bio-medical waste treatment and disposal facility only. </a:t>
            </a:r>
          </a:p>
          <a:p>
            <a:pPr algn="just"/>
            <a:endParaRPr lang="en-IN" dirty="0" smtClean="0">
              <a:latin typeface="Times New Roman" pitchFamily="18" charset="0"/>
              <a:cs typeface="Times New Roman" pitchFamily="18" charset="0"/>
            </a:endParaRPr>
          </a:p>
          <a:p>
            <a:pPr algn="just"/>
            <a:r>
              <a:rPr lang="en-IN" dirty="0" smtClean="0">
                <a:latin typeface="Times New Roman" pitchFamily="18" charset="0"/>
                <a:cs typeface="Times New Roman" pitchFamily="18" charset="0"/>
              </a:rPr>
              <a:t>(9)On-site pre-treatment of laboratory waste, microbiological waste, blood samples, blood bags should be disinfected or sterilized as per the Guidelines of World Health Organisation or National AIDS Control Organisation and then given to the common bio-medical waste treatment and disposal facility.</a:t>
            </a:r>
          </a:p>
          <a:p>
            <a:pPr algn="just">
              <a:buNone/>
            </a:pPr>
            <a:endParaRPr lang="en-IN" dirty="0" smtClean="0">
              <a:latin typeface="Times New Roman" pitchFamily="18" charset="0"/>
              <a:cs typeface="Times New Roman" pitchFamily="18" charset="0"/>
            </a:endParaRPr>
          </a:p>
          <a:p>
            <a:pPr algn="just"/>
            <a:r>
              <a:rPr lang="en-IN" dirty="0" smtClean="0">
                <a:latin typeface="Times New Roman" pitchFamily="18" charset="0"/>
                <a:cs typeface="Times New Roman" pitchFamily="18" charset="0"/>
              </a:rPr>
              <a:t>(10) Installation of in-house incinerator is not allowed. However in case there is no common biomedical facility nearby, the same may be installed by the occupier after taking authorisation from the State Pollution Control Board.</a:t>
            </a:r>
          </a:p>
          <a:p>
            <a:pPr algn="just"/>
            <a:endParaRPr lang="en-IN" dirty="0">
              <a:latin typeface="Times New Roman" pitchFamily="18" charset="0"/>
              <a:cs typeface="Times New Roman" pitchFamily="18" charset="0"/>
            </a:endParaRP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836712"/>
            <a:ext cx="8229600" cy="5487888"/>
          </a:xfrm>
        </p:spPr>
        <p:txBody>
          <a:bodyPr>
            <a:normAutofit fontScale="92500"/>
          </a:bodyPr>
          <a:lstStyle/>
          <a:p>
            <a:pPr algn="just"/>
            <a:r>
              <a:rPr lang="en-IN" dirty="0" smtClean="0">
                <a:latin typeface="Times New Roman" pitchFamily="18" charset="0"/>
                <a:cs typeface="Times New Roman" pitchFamily="18" charset="0"/>
              </a:rPr>
              <a:t>(11) Syringes should be either mutilated or needles should be cut and or stored in tamper proof, leak proof and puncture proof containers for sharps storage. Wherever the occupier is not linked to a disposal facility it shall be the responsibility of the occupier to sterilize and dispose in the manner prescribed.</a:t>
            </a:r>
          </a:p>
          <a:p>
            <a:pPr algn="just">
              <a:buNone/>
            </a:pPr>
            <a:endParaRPr lang="en-IN" dirty="0" smtClean="0">
              <a:latin typeface="Times New Roman" pitchFamily="18" charset="0"/>
              <a:cs typeface="Times New Roman" pitchFamily="18" charset="0"/>
            </a:endParaRPr>
          </a:p>
          <a:p>
            <a:pPr algn="just"/>
            <a:r>
              <a:rPr lang="en-IN" dirty="0" smtClean="0">
                <a:latin typeface="Times New Roman" pitchFamily="18" charset="0"/>
                <a:cs typeface="Times New Roman" pitchFamily="18" charset="0"/>
              </a:rPr>
              <a:t>(12) Bio-medical waste generated in households during healthcare activities shall be segregated as per these rules and handed over in separate bags or containers to municipal waste collectors. Urban Local Bodies shall have tie up with the common bio-medical waste treatment and disposal facility to pickup this waste from the Material Recovery Facility (MRF) or from the house hold directly, for final disposal in the manner as prescribed in this Schedule.</a:t>
            </a:r>
            <a:endParaRPr lang="en-IN" dirty="0">
              <a:latin typeface="Times New Roman" pitchFamily="18" charset="0"/>
              <a:cs typeface="Times New Roman" pitchFamily="18" charset="0"/>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60648"/>
            <a:ext cx="8229600" cy="792088"/>
          </a:xfrm>
        </p:spPr>
        <p:txBody>
          <a:bodyPr>
            <a:normAutofit/>
          </a:bodyPr>
          <a:lstStyle/>
          <a:p>
            <a:r>
              <a:rPr lang="en-US" sz="3200" b="1" i="1" dirty="0" smtClean="0"/>
              <a:t>BIO-MEDICAL WASTE</a:t>
            </a:r>
            <a:endParaRPr lang="en-IN" sz="3200" b="1" i="1" dirty="0"/>
          </a:p>
        </p:txBody>
      </p:sp>
      <p:sp>
        <p:nvSpPr>
          <p:cNvPr id="3" name="Content Placeholder 2"/>
          <p:cNvSpPr>
            <a:spLocks noGrp="1"/>
          </p:cNvSpPr>
          <p:nvPr>
            <p:ph idx="1"/>
          </p:nvPr>
        </p:nvSpPr>
        <p:spPr>
          <a:xfrm>
            <a:off x="457200" y="1988840"/>
            <a:ext cx="8229600" cy="4335760"/>
          </a:xfrm>
        </p:spPr>
        <p:txBody>
          <a:bodyPr/>
          <a:lstStyle/>
          <a:p>
            <a:pPr algn="just">
              <a:buNone/>
            </a:pPr>
            <a:r>
              <a:rPr lang="en-US" dirty="0" smtClean="0"/>
              <a:t>   </a:t>
            </a:r>
            <a:r>
              <a:rPr lang="en-US" sz="2400" i="1" dirty="0" smtClean="0">
                <a:latin typeface="Times New Roman" pitchFamily="18" charset="0"/>
                <a:cs typeface="Times New Roman" pitchFamily="18" charset="0"/>
              </a:rPr>
              <a:t>Biomedical waste means any waste, which is generated during the diagnosis, treatment or immunization of human being or animal or research activities pertaining thereto or in the production or testing of biological or in health camps, including the categories mentioned in schedule-1 appended to BMW rules, 2016.</a:t>
            </a:r>
            <a:endParaRPr lang="en-IN" sz="2400" i="1" dirty="0">
              <a:latin typeface="Times New Roman" pitchFamily="18" charset="0"/>
              <a:cs typeface="Times New Roman" pitchFamily="18" charset="0"/>
            </a:endParaRP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48680"/>
            <a:ext cx="8229600" cy="792088"/>
          </a:xfrm>
        </p:spPr>
        <p:txBody>
          <a:bodyPr>
            <a:normAutofit/>
          </a:bodyPr>
          <a:lstStyle/>
          <a:p>
            <a:r>
              <a:rPr lang="en-US" sz="3200" b="1" i="1" dirty="0" smtClean="0"/>
              <a:t>LIST OF PRESCRIBED AUTHORITIES</a:t>
            </a:r>
            <a:endParaRPr lang="en-IN" sz="3200" b="1" i="1" dirty="0"/>
          </a:p>
        </p:txBody>
      </p:sp>
      <p:sp>
        <p:nvSpPr>
          <p:cNvPr id="3" name="Content Placeholder 2"/>
          <p:cNvSpPr>
            <a:spLocks noGrp="1"/>
          </p:cNvSpPr>
          <p:nvPr>
            <p:ph idx="1"/>
          </p:nvPr>
        </p:nvSpPr>
        <p:spPr>
          <a:xfrm>
            <a:off x="457200" y="1628800"/>
            <a:ext cx="8229600" cy="4695800"/>
          </a:xfrm>
        </p:spPr>
        <p:txBody>
          <a:bodyPr>
            <a:normAutofit fontScale="92500" lnSpcReduction="20000"/>
          </a:bodyPr>
          <a:lstStyle/>
          <a:p>
            <a:r>
              <a:rPr lang="en-US" dirty="0" smtClean="0">
                <a:latin typeface="Times New Roman" pitchFamily="18" charset="0"/>
                <a:cs typeface="Times New Roman" pitchFamily="18" charset="0"/>
              </a:rPr>
              <a:t>Ministry of Environment</a:t>
            </a:r>
          </a:p>
          <a:p>
            <a:pPr>
              <a:buNone/>
            </a:pPr>
            <a:endParaRPr lang="en-US" dirty="0" smtClean="0">
              <a:latin typeface="Times New Roman" pitchFamily="18" charset="0"/>
              <a:cs typeface="Times New Roman" pitchFamily="18" charset="0"/>
            </a:endParaRPr>
          </a:p>
          <a:p>
            <a:r>
              <a:rPr lang="en-US" dirty="0" smtClean="0">
                <a:latin typeface="Times New Roman" pitchFamily="18" charset="0"/>
                <a:cs typeface="Times New Roman" pitchFamily="18" charset="0"/>
              </a:rPr>
              <a:t>Ministry of Health and Family Welfare, Veterinary and Animal Husbandry</a:t>
            </a:r>
          </a:p>
          <a:p>
            <a:pPr>
              <a:buNone/>
            </a:pPr>
            <a:endParaRPr lang="en-US" dirty="0" smtClean="0">
              <a:latin typeface="Times New Roman" pitchFamily="18" charset="0"/>
              <a:cs typeface="Times New Roman" pitchFamily="18" charset="0"/>
            </a:endParaRPr>
          </a:p>
          <a:p>
            <a:r>
              <a:rPr lang="en-US" dirty="0" smtClean="0">
                <a:latin typeface="Times New Roman" pitchFamily="18" charset="0"/>
                <a:cs typeface="Times New Roman" pitchFamily="18" charset="0"/>
              </a:rPr>
              <a:t>Ministry of </a:t>
            </a:r>
            <a:r>
              <a:rPr lang="en-US" dirty="0" err="1" smtClean="0">
                <a:latin typeface="Times New Roman" pitchFamily="18" charset="0"/>
                <a:cs typeface="Times New Roman" pitchFamily="18" charset="0"/>
              </a:rPr>
              <a:t>Defence</a:t>
            </a:r>
            <a:endParaRPr lang="en-US" dirty="0" smtClean="0">
              <a:latin typeface="Times New Roman" pitchFamily="18" charset="0"/>
              <a:cs typeface="Times New Roman" pitchFamily="18" charset="0"/>
            </a:endParaRPr>
          </a:p>
          <a:p>
            <a:pPr>
              <a:buNone/>
            </a:pPr>
            <a:endParaRPr lang="en-US" dirty="0" smtClean="0">
              <a:latin typeface="Times New Roman" pitchFamily="18" charset="0"/>
              <a:cs typeface="Times New Roman" pitchFamily="18" charset="0"/>
            </a:endParaRPr>
          </a:p>
          <a:p>
            <a:r>
              <a:rPr lang="en-US" dirty="0" smtClean="0">
                <a:latin typeface="Times New Roman" pitchFamily="18" charset="0"/>
                <a:cs typeface="Times New Roman" pitchFamily="18" charset="0"/>
              </a:rPr>
              <a:t>Central Pollution Control Board</a:t>
            </a:r>
          </a:p>
          <a:p>
            <a:pPr>
              <a:buNone/>
            </a:pPr>
            <a:endParaRPr lang="en-US" dirty="0" smtClean="0">
              <a:latin typeface="Times New Roman" pitchFamily="18" charset="0"/>
              <a:cs typeface="Times New Roman" pitchFamily="18" charset="0"/>
            </a:endParaRPr>
          </a:p>
          <a:p>
            <a:r>
              <a:rPr lang="en-US" dirty="0" smtClean="0">
                <a:latin typeface="Times New Roman" pitchFamily="18" charset="0"/>
                <a:cs typeface="Times New Roman" pitchFamily="18" charset="0"/>
              </a:rPr>
              <a:t>State Pollution Control Board</a:t>
            </a:r>
          </a:p>
          <a:p>
            <a:pPr>
              <a:buNone/>
            </a:pPr>
            <a:endParaRPr lang="en-US" dirty="0" smtClean="0">
              <a:latin typeface="Times New Roman" pitchFamily="18" charset="0"/>
              <a:cs typeface="Times New Roman" pitchFamily="18" charset="0"/>
            </a:endParaRPr>
          </a:p>
          <a:p>
            <a:r>
              <a:rPr lang="en-US" dirty="0" smtClean="0">
                <a:latin typeface="Times New Roman" pitchFamily="18" charset="0"/>
                <a:cs typeface="Times New Roman" pitchFamily="18" charset="0"/>
              </a:rPr>
              <a:t>Local bodies such as Gram </a:t>
            </a:r>
            <a:r>
              <a:rPr lang="en-US" dirty="0" err="1" smtClean="0">
                <a:latin typeface="Times New Roman" pitchFamily="18" charset="0"/>
                <a:cs typeface="Times New Roman" pitchFamily="18" charset="0"/>
              </a:rPr>
              <a:t>Panchayat</a:t>
            </a:r>
            <a:r>
              <a:rPr lang="en-US" dirty="0" smtClean="0">
                <a:latin typeface="Times New Roman" pitchFamily="18" charset="0"/>
                <a:cs typeface="Times New Roman" pitchFamily="18" charset="0"/>
              </a:rPr>
              <a:t>.</a:t>
            </a:r>
            <a:endParaRPr lang="en-IN" dirty="0">
              <a:latin typeface="Times New Roman" pitchFamily="18" charset="0"/>
              <a:cs typeface="Times New Roman" pitchFamily="18" charset="0"/>
            </a:endParaRP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32656"/>
            <a:ext cx="8229600" cy="1008112"/>
          </a:xfrm>
        </p:spPr>
        <p:txBody>
          <a:bodyPr>
            <a:normAutofit/>
          </a:bodyPr>
          <a:lstStyle/>
          <a:p>
            <a:r>
              <a:rPr lang="en-US" sz="3200" b="1" i="1" dirty="0" smtClean="0"/>
              <a:t>LABELS</a:t>
            </a:r>
            <a:endParaRPr lang="en-IN" sz="3200" b="1" i="1" dirty="0"/>
          </a:p>
        </p:txBody>
      </p:sp>
      <p:pic>
        <p:nvPicPr>
          <p:cNvPr id="1026" name="Picture 2" descr="D:\RUMI\Pictures\Screenshot_2017-11-23-22-49-56-3.png"/>
          <p:cNvPicPr>
            <a:picLocks noGrp="1" noChangeAspect="1" noChangeArrowheads="1"/>
          </p:cNvPicPr>
          <p:nvPr>
            <p:ph idx="1"/>
          </p:nvPr>
        </p:nvPicPr>
        <p:blipFill>
          <a:blip r:embed="rId2" cstate="print"/>
          <a:srcRect/>
          <a:stretch>
            <a:fillRect/>
          </a:stretch>
        </p:blipFill>
        <p:spPr bwMode="auto">
          <a:xfrm>
            <a:off x="5220072" y="2276872"/>
            <a:ext cx="3024336" cy="3168352"/>
          </a:xfrm>
          <a:prstGeom prst="rect">
            <a:avLst/>
          </a:prstGeom>
          <a:noFill/>
        </p:spPr>
      </p:pic>
      <p:pic>
        <p:nvPicPr>
          <p:cNvPr id="1027" name="Picture 3" descr="D:\RUMI\Pictures\Screenshot_2017-11-23-22-49-00-1.png"/>
          <p:cNvPicPr>
            <a:picLocks noChangeAspect="1" noChangeArrowheads="1"/>
          </p:cNvPicPr>
          <p:nvPr/>
        </p:nvPicPr>
        <p:blipFill>
          <a:blip r:embed="rId3" cstate="print"/>
          <a:srcRect/>
          <a:stretch>
            <a:fillRect/>
          </a:stretch>
        </p:blipFill>
        <p:spPr bwMode="auto">
          <a:xfrm>
            <a:off x="1115616" y="2132856"/>
            <a:ext cx="3096344" cy="3360415"/>
          </a:xfrm>
          <a:prstGeom prst="rect">
            <a:avLst/>
          </a:prstGeom>
          <a:noFill/>
        </p:spPr>
      </p:pic>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60648"/>
            <a:ext cx="8229600" cy="792088"/>
          </a:xfrm>
        </p:spPr>
        <p:txBody>
          <a:bodyPr>
            <a:normAutofit/>
          </a:bodyPr>
          <a:lstStyle/>
          <a:p>
            <a:r>
              <a:rPr lang="en-US" sz="3200" b="1" i="1" dirty="0" smtClean="0"/>
              <a:t>LEGAL ISSUES IN BMW MANAGEMENT</a:t>
            </a:r>
            <a:endParaRPr lang="en-IN" sz="3200" b="1" i="1" dirty="0"/>
          </a:p>
        </p:txBody>
      </p:sp>
      <p:sp>
        <p:nvSpPr>
          <p:cNvPr id="3" name="Content Placeholder 2"/>
          <p:cNvSpPr>
            <a:spLocks noGrp="1"/>
          </p:cNvSpPr>
          <p:nvPr>
            <p:ph idx="1"/>
          </p:nvPr>
        </p:nvSpPr>
        <p:spPr>
          <a:xfrm>
            <a:off x="457200" y="1412776"/>
            <a:ext cx="8229600" cy="4911824"/>
          </a:xfrm>
        </p:spPr>
        <p:txBody>
          <a:bodyPr/>
          <a:lstStyle/>
          <a:p>
            <a:pPr algn="just"/>
            <a:r>
              <a:rPr lang="en-US" dirty="0" smtClean="0">
                <a:latin typeface="Times New Roman" pitchFamily="18" charset="0"/>
                <a:cs typeface="Times New Roman" pitchFamily="18" charset="0"/>
              </a:rPr>
              <a:t>Occupier, operator of a facility shall be liable for all the damages caused to the environment or to the public due to improper handling of BMW.</a:t>
            </a:r>
          </a:p>
          <a:p>
            <a:pPr algn="just">
              <a:buNone/>
            </a:pPr>
            <a:endParaRPr lang="en-US" dirty="0" smtClean="0">
              <a:latin typeface="Times New Roman" pitchFamily="18" charset="0"/>
              <a:cs typeface="Times New Roman" pitchFamily="18" charset="0"/>
            </a:endParaRPr>
          </a:p>
          <a:p>
            <a:pPr algn="just"/>
            <a:r>
              <a:rPr lang="en-US" dirty="0" smtClean="0">
                <a:latin typeface="Times New Roman" pitchFamily="18" charset="0"/>
                <a:cs typeface="Times New Roman" pitchFamily="18" charset="0"/>
              </a:rPr>
              <a:t>Punishment is for a term which may extend to 5 years or with fine, which may extend to 1 </a:t>
            </a:r>
            <a:r>
              <a:rPr lang="en-US" dirty="0" err="1" smtClean="0">
                <a:latin typeface="Times New Roman" pitchFamily="18" charset="0"/>
                <a:cs typeface="Times New Roman" pitchFamily="18" charset="0"/>
              </a:rPr>
              <a:t>Lakh</a:t>
            </a:r>
            <a:r>
              <a:rPr lang="en-US" dirty="0" smtClean="0">
                <a:latin typeface="Times New Roman" pitchFamily="18" charset="0"/>
                <a:cs typeface="Times New Roman" pitchFamily="18" charset="0"/>
              </a:rPr>
              <a:t> or both.(Sec 15, 16, 17).</a:t>
            </a:r>
          </a:p>
          <a:p>
            <a:pPr algn="just">
              <a:buNone/>
            </a:pPr>
            <a:endParaRPr lang="en-US" dirty="0" smtClean="0">
              <a:latin typeface="Times New Roman" pitchFamily="18" charset="0"/>
              <a:cs typeface="Times New Roman" pitchFamily="18" charset="0"/>
            </a:endParaRPr>
          </a:p>
          <a:p>
            <a:pPr algn="just"/>
            <a:r>
              <a:rPr lang="en-US" dirty="0" smtClean="0">
                <a:latin typeface="Times New Roman" pitchFamily="18" charset="0"/>
                <a:cs typeface="Times New Roman" pitchFamily="18" charset="0"/>
              </a:rPr>
              <a:t>If not complied with, a fine of Rs. 5000/- per day extra  and if not complied for more than one year, then imprisonment, which may extend to 7 years.</a:t>
            </a:r>
          </a:p>
          <a:p>
            <a:endParaRPr lang="en-IN" dirty="0"/>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268760"/>
            <a:ext cx="8229600" cy="5055840"/>
          </a:xfrm>
        </p:spPr>
        <p:txBody>
          <a:bodyPr/>
          <a:lstStyle/>
          <a:p>
            <a:pPr algn="just"/>
            <a:r>
              <a:rPr lang="en-US" dirty="0" smtClean="0">
                <a:latin typeface="Times New Roman" pitchFamily="18" charset="0"/>
                <a:cs typeface="Times New Roman" pitchFamily="18" charset="0"/>
              </a:rPr>
              <a:t>The CPCB or State Boards have the power to close or cancel or deny the authorization to run hospital or any BMW treatment facility whichever is causing pollution.</a:t>
            </a:r>
          </a:p>
          <a:p>
            <a:pPr algn="just">
              <a:buNone/>
            </a:pPr>
            <a:endParaRPr lang="en-US" dirty="0" smtClean="0">
              <a:latin typeface="Times New Roman" pitchFamily="18" charset="0"/>
              <a:cs typeface="Times New Roman" pitchFamily="18" charset="0"/>
            </a:endParaRPr>
          </a:p>
          <a:p>
            <a:pPr algn="just"/>
            <a:endParaRPr lang="en-US" dirty="0" smtClean="0">
              <a:latin typeface="Times New Roman" pitchFamily="18" charset="0"/>
              <a:cs typeface="Times New Roman" pitchFamily="18" charset="0"/>
            </a:endParaRPr>
          </a:p>
          <a:p>
            <a:pPr algn="just"/>
            <a:r>
              <a:rPr lang="en-US" dirty="0" smtClean="0">
                <a:latin typeface="Times New Roman" pitchFamily="18" charset="0"/>
                <a:cs typeface="Times New Roman" pitchFamily="18" charset="0"/>
              </a:rPr>
              <a:t>Aggrieved person within 30 days of order may appeal to the authority</a:t>
            </a:r>
            <a:r>
              <a:rPr lang="en-US" dirty="0" smtClean="0"/>
              <a:t>.</a:t>
            </a:r>
            <a:endParaRPr lang="en-IN" dirty="0"/>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627784" y="704088"/>
            <a:ext cx="6059016" cy="3084952"/>
          </a:xfrm>
        </p:spPr>
        <p:txBody>
          <a:bodyPr>
            <a:normAutofit/>
          </a:bodyPr>
          <a:lstStyle/>
          <a:p>
            <a:r>
              <a:rPr lang="en-US" sz="3600" b="1" i="1" dirty="0" smtClean="0"/>
              <a:t>       THANK YOU</a:t>
            </a:r>
            <a:endParaRPr lang="en-IN" sz="3600" b="1" i="1"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32656"/>
            <a:ext cx="8229600" cy="1008112"/>
          </a:xfrm>
        </p:spPr>
        <p:txBody>
          <a:bodyPr>
            <a:normAutofit/>
          </a:bodyPr>
          <a:lstStyle/>
          <a:p>
            <a:r>
              <a:rPr lang="en-US" sz="3200" b="1" i="1" dirty="0" smtClean="0"/>
              <a:t>STEPS TO MANAGE BIO-MEDICAL WASTE</a:t>
            </a:r>
            <a:endParaRPr lang="en-IN" sz="3200" b="1" i="1" dirty="0"/>
          </a:p>
        </p:txBody>
      </p:sp>
      <p:sp>
        <p:nvSpPr>
          <p:cNvPr id="3" name="Content Placeholder 2"/>
          <p:cNvSpPr>
            <a:spLocks noGrp="1"/>
          </p:cNvSpPr>
          <p:nvPr>
            <p:ph idx="1"/>
          </p:nvPr>
        </p:nvSpPr>
        <p:spPr/>
        <p:txBody>
          <a:bodyPr>
            <a:normAutofit fontScale="85000" lnSpcReduction="20000"/>
          </a:bodyPr>
          <a:lstStyle/>
          <a:p>
            <a:r>
              <a:rPr lang="en-US" dirty="0" smtClean="0">
                <a:latin typeface="Times New Roman" pitchFamily="18" charset="0"/>
                <a:cs typeface="Times New Roman" pitchFamily="18" charset="0"/>
              </a:rPr>
              <a:t>CHARACTERIZATION</a:t>
            </a:r>
          </a:p>
          <a:p>
            <a:pPr>
              <a:buNone/>
            </a:pPr>
            <a:endParaRPr lang="en-US" dirty="0" smtClean="0">
              <a:latin typeface="Times New Roman" pitchFamily="18" charset="0"/>
              <a:cs typeface="Times New Roman" pitchFamily="18" charset="0"/>
            </a:endParaRPr>
          </a:p>
          <a:p>
            <a:r>
              <a:rPr lang="en-US" dirty="0" smtClean="0">
                <a:latin typeface="Times New Roman" pitchFamily="18" charset="0"/>
                <a:cs typeface="Times New Roman" pitchFamily="18" charset="0"/>
              </a:rPr>
              <a:t>QUANTIFICATION</a:t>
            </a:r>
          </a:p>
          <a:p>
            <a:pPr>
              <a:buNone/>
            </a:pPr>
            <a:endParaRPr lang="en-US" dirty="0" smtClean="0">
              <a:latin typeface="Times New Roman" pitchFamily="18" charset="0"/>
              <a:cs typeface="Times New Roman" pitchFamily="18" charset="0"/>
            </a:endParaRPr>
          </a:p>
          <a:p>
            <a:r>
              <a:rPr lang="en-US" dirty="0" smtClean="0">
                <a:latin typeface="Times New Roman" pitchFamily="18" charset="0"/>
                <a:cs typeface="Times New Roman" pitchFamily="18" charset="0"/>
              </a:rPr>
              <a:t>SEGREGATION</a:t>
            </a:r>
          </a:p>
          <a:p>
            <a:pPr>
              <a:buNone/>
            </a:pPr>
            <a:endParaRPr lang="en-US" dirty="0" smtClean="0">
              <a:latin typeface="Times New Roman" pitchFamily="18" charset="0"/>
              <a:cs typeface="Times New Roman" pitchFamily="18" charset="0"/>
            </a:endParaRPr>
          </a:p>
          <a:p>
            <a:r>
              <a:rPr lang="en-US" dirty="0" smtClean="0">
                <a:latin typeface="Times New Roman" pitchFamily="18" charset="0"/>
                <a:cs typeface="Times New Roman" pitchFamily="18" charset="0"/>
              </a:rPr>
              <a:t>STORAGE</a:t>
            </a:r>
          </a:p>
          <a:p>
            <a:pPr>
              <a:buNone/>
            </a:pPr>
            <a:endParaRPr lang="en-US" dirty="0" smtClean="0">
              <a:latin typeface="Times New Roman" pitchFamily="18" charset="0"/>
              <a:cs typeface="Times New Roman" pitchFamily="18" charset="0"/>
            </a:endParaRPr>
          </a:p>
          <a:p>
            <a:r>
              <a:rPr lang="en-US" dirty="0" smtClean="0">
                <a:latin typeface="Times New Roman" pitchFamily="18" charset="0"/>
                <a:cs typeface="Times New Roman" pitchFamily="18" charset="0"/>
              </a:rPr>
              <a:t>TRANSPORTATION</a:t>
            </a:r>
          </a:p>
          <a:p>
            <a:pPr>
              <a:buNone/>
            </a:pPr>
            <a:endParaRPr lang="en-US" dirty="0" smtClean="0">
              <a:latin typeface="Times New Roman" pitchFamily="18" charset="0"/>
              <a:cs typeface="Times New Roman" pitchFamily="18" charset="0"/>
            </a:endParaRPr>
          </a:p>
          <a:p>
            <a:r>
              <a:rPr lang="en-US" dirty="0" smtClean="0">
                <a:latin typeface="Times New Roman" pitchFamily="18" charset="0"/>
                <a:cs typeface="Times New Roman" pitchFamily="18" charset="0"/>
              </a:rPr>
              <a:t>TREATMENT</a:t>
            </a:r>
          </a:p>
          <a:p>
            <a:pPr>
              <a:buNone/>
            </a:pPr>
            <a:endParaRPr lang="en-US" dirty="0" smtClean="0">
              <a:latin typeface="Times New Roman" pitchFamily="18" charset="0"/>
              <a:cs typeface="Times New Roman" pitchFamily="18" charset="0"/>
            </a:endParaRPr>
          </a:p>
          <a:p>
            <a:r>
              <a:rPr lang="en-US" dirty="0" smtClean="0">
                <a:latin typeface="Times New Roman" pitchFamily="18" charset="0"/>
                <a:cs typeface="Times New Roman" pitchFamily="18" charset="0"/>
              </a:rPr>
              <a:t>DISPOSAL</a:t>
            </a:r>
          </a:p>
          <a:p>
            <a:endParaRPr lang="en-IN" dirty="0">
              <a:latin typeface="Times New Roman" pitchFamily="18" charset="0"/>
              <a:cs typeface="Times New Roman" pitchFamily="18" charset="0"/>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04664"/>
            <a:ext cx="8229600" cy="720080"/>
          </a:xfrm>
        </p:spPr>
        <p:txBody>
          <a:bodyPr>
            <a:normAutofit/>
          </a:bodyPr>
          <a:lstStyle/>
          <a:p>
            <a:r>
              <a:rPr lang="en-US" sz="3200" b="1" i="1" dirty="0" smtClean="0"/>
              <a:t>APPLICATION</a:t>
            </a:r>
            <a:endParaRPr lang="en-IN" sz="3200" b="1" i="1" dirty="0"/>
          </a:p>
        </p:txBody>
      </p:sp>
      <p:sp>
        <p:nvSpPr>
          <p:cNvPr id="3" name="Content Placeholder 2"/>
          <p:cNvSpPr>
            <a:spLocks noGrp="1"/>
          </p:cNvSpPr>
          <p:nvPr>
            <p:ph idx="1"/>
          </p:nvPr>
        </p:nvSpPr>
        <p:spPr/>
        <p:txBody>
          <a:bodyPr>
            <a:normAutofit/>
          </a:bodyPr>
          <a:lstStyle/>
          <a:p>
            <a:pPr algn="just">
              <a:buNone/>
            </a:pPr>
            <a:r>
              <a:rPr lang="en-IN" dirty="0" smtClean="0"/>
              <a:t>   </a:t>
            </a:r>
            <a:r>
              <a:rPr lang="en-IN" dirty="0" smtClean="0">
                <a:latin typeface="Times New Roman" pitchFamily="18" charset="0"/>
                <a:cs typeface="Times New Roman" pitchFamily="18" charset="0"/>
              </a:rPr>
              <a:t>These rules shall apply to all persons who generate, collect, receive, store, transport, treat, dispose, or handle bio medical waste in any form including hospitals, nursing homes, clinics, dispensaries, veterinary institutions, animal houses, pathological laboratories, blood banks, </a:t>
            </a:r>
            <a:r>
              <a:rPr lang="en-IN" dirty="0" err="1" smtClean="0">
                <a:latin typeface="Times New Roman" pitchFamily="18" charset="0"/>
                <a:cs typeface="Times New Roman" pitchFamily="18" charset="0"/>
              </a:rPr>
              <a:t>ayush</a:t>
            </a:r>
            <a:r>
              <a:rPr lang="en-IN" dirty="0" smtClean="0">
                <a:latin typeface="Times New Roman" pitchFamily="18" charset="0"/>
                <a:cs typeface="Times New Roman" pitchFamily="18" charset="0"/>
              </a:rPr>
              <a:t> hospitals, clinical establishments, research or educational institutions, health camps, medical or surgical camps, vaccination camps, blood donation camps, first aid rooms of schools, forensic laboratories and research labs.</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908720"/>
            <a:ext cx="8229600" cy="5415880"/>
          </a:xfrm>
        </p:spPr>
        <p:txBody>
          <a:bodyPr>
            <a:normAutofit fontScale="92500" lnSpcReduction="10000"/>
          </a:bodyPr>
          <a:lstStyle/>
          <a:p>
            <a:pPr algn="just">
              <a:buNone/>
            </a:pPr>
            <a:r>
              <a:rPr lang="en-IN" dirty="0" smtClean="0"/>
              <a:t>                     </a:t>
            </a:r>
            <a:r>
              <a:rPr lang="en-IN" dirty="0" smtClean="0">
                <a:latin typeface="Times New Roman" pitchFamily="18" charset="0"/>
                <a:cs typeface="Times New Roman" pitchFamily="18" charset="0"/>
              </a:rPr>
              <a:t>These rules shall not apply to-</a:t>
            </a:r>
          </a:p>
          <a:p>
            <a:pPr algn="just"/>
            <a:r>
              <a:rPr lang="en-IN" dirty="0" smtClean="0">
                <a:latin typeface="Times New Roman" pitchFamily="18" charset="0"/>
                <a:cs typeface="Times New Roman" pitchFamily="18" charset="0"/>
              </a:rPr>
              <a:t>(a) radioactive wastes as covered under the provisions of the Atomic Energy Act, 1962(33 of 1962) and the rules made there under</a:t>
            </a:r>
          </a:p>
          <a:p>
            <a:pPr algn="just">
              <a:buNone/>
            </a:pPr>
            <a:endParaRPr lang="en-IN" dirty="0" smtClean="0">
              <a:latin typeface="Times New Roman" pitchFamily="18" charset="0"/>
              <a:cs typeface="Times New Roman" pitchFamily="18" charset="0"/>
            </a:endParaRPr>
          </a:p>
          <a:p>
            <a:pPr algn="just"/>
            <a:r>
              <a:rPr lang="en-IN" dirty="0" smtClean="0">
                <a:latin typeface="Times New Roman" pitchFamily="18" charset="0"/>
                <a:cs typeface="Times New Roman" pitchFamily="18" charset="0"/>
              </a:rPr>
              <a:t>(b) hazardous chemicals covered under the Manufacture, Storage and Import of Hazardous Chemicals Rules, 1989 made under the Act</a:t>
            </a:r>
          </a:p>
          <a:p>
            <a:pPr algn="just">
              <a:buNone/>
            </a:pPr>
            <a:endParaRPr lang="en-IN" dirty="0" smtClean="0">
              <a:latin typeface="Times New Roman" pitchFamily="18" charset="0"/>
              <a:cs typeface="Times New Roman" pitchFamily="18" charset="0"/>
            </a:endParaRPr>
          </a:p>
          <a:p>
            <a:pPr algn="just"/>
            <a:r>
              <a:rPr lang="en-IN" dirty="0" smtClean="0">
                <a:latin typeface="Times New Roman" pitchFamily="18" charset="0"/>
                <a:cs typeface="Times New Roman" pitchFamily="18" charset="0"/>
              </a:rPr>
              <a:t>(c) solid wastes covered under the Municipal Solid Waste (Management and Handling) Rules, 2000 made under the Act</a:t>
            </a:r>
          </a:p>
          <a:p>
            <a:pPr algn="just">
              <a:buNone/>
            </a:pPr>
            <a:endParaRPr lang="en-IN" dirty="0" smtClean="0">
              <a:latin typeface="Times New Roman" pitchFamily="18" charset="0"/>
              <a:cs typeface="Times New Roman" pitchFamily="18" charset="0"/>
            </a:endParaRPr>
          </a:p>
          <a:p>
            <a:pPr algn="just"/>
            <a:r>
              <a:rPr lang="en-IN" dirty="0" smtClean="0">
                <a:latin typeface="Times New Roman" pitchFamily="18" charset="0"/>
                <a:cs typeface="Times New Roman" pitchFamily="18" charset="0"/>
              </a:rPr>
              <a:t>(d) the lead acid batteries covered under the Batteries (Management and Handling) Rules, 2001 made under the Act</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052736"/>
            <a:ext cx="8229600" cy="5271864"/>
          </a:xfrm>
        </p:spPr>
        <p:txBody>
          <a:bodyPr>
            <a:normAutofit/>
          </a:bodyPr>
          <a:lstStyle/>
          <a:p>
            <a:pPr algn="just"/>
            <a:r>
              <a:rPr lang="en-IN" dirty="0" smtClean="0">
                <a:latin typeface="Times New Roman" pitchFamily="18" charset="0"/>
                <a:cs typeface="Times New Roman" pitchFamily="18" charset="0"/>
              </a:rPr>
              <a:t>(e) hazardous wastes covered under the Hazardous Wastes (Management, Handling and </a:t>
            </a:r>
            <a:r>
              <a:rPr lang="en-IN" dirty="0" err="1" smtClean="0">
                <a:latin typeface="Times New Roman" pitchFamily="18" charset="0"/>
                <a:cs typeface="Times New Roman" pitchFamily="18" charset="0"/>
              </a:rPr>
              <a:t>Transboundary</a:t>
            </a:r>
            <a:r>
              <a:rPr lang="en-IN" dirty="0" smtClean="0">
                <a:latin typeface="Times New Roman" pitchFamily="18" charset="0"/>
                <a:cs typeface="Times New Roman" pitchFamily="18" charset="0"/>
              </a:rPr>
              <a:t> Movement) Rules, 2008 made under the Act</a:t>
            </a:r>
          </a:p>
          <a:p>
            <a:pPr algn="just">
              <a:buNone/>
            </a:pPr>
            <a:endParaRPr lang="en-IN" dirty="0" smtClean="0">
              <a:latin typeface="Times New Roman" pitchFamily="18" charset="0"/>
              <a:cs typeface="Times New Roman" pitchFamily="18" charset="0"/>
            </a:endParaRPr>
          </a:p>
          <a:p>
            <a:pPr algn="just"/>
            <a:r>
              <a:rPr lang="en-IN" dirty="0" smtClean="0">
                <a:latin typeface="Times New Roman" pitchFamily="18" charset="0"/>
                <a:cs typeface="Times New Roman" pitchFamily="18" charset="0"/>
              </a:rPr>
              <a:t>(f) waste covered under the e-Waste (Management and Handling) Rules, 2011 made under the Act and</a:t>
            </a:r>
          </a:p>
          <a:p>
            <a:pPr algn="just">
              <a:buNone/>
            </a:pPr>
            <a:endParaRPr lang="en-IN" dirty="0" smtClean="0">
              <a:latin typeface="Times New Roman" pitchFamily="18" charset="0"/>
              <a:cs typeface="Times New Roman" pitchFamily="18" charset="0"/>
            </a:endParaRPr>
          </a:p>
          <a:p>
            <a:pPr algn="just"/>
            <a:r>
              <a:rPr lang="en-IN" dirty="0" smtClean="0">
                <a:latin typeface="Times New Roman" pitchFamily="18" charset="0"/>
                <a:cs typeface="Times New Roman" pitchFamily="18" charset="0"/>
              </a:rPr>
              <a:t>(g) hazardous micro organisms, genetically engineered micro organisms and cells covered under the Manufacture, Use, Import, Export and Storage of Hazardous Microorganisms, Genetically Engineered Micro organisms or Cells Rules, 1989 made under the Act.</a:t>
            </a:r>
            <a:endParaRPr lang="en-IN" dirty="0">
              <a:latin typeface="Times New Roman" pitchFamily="18" charset="0"/>
              <a:cs typeface="Times New Roman" pitchFamily="18" charset="0"/>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04664"/>
            <a:ext cx="8229600" cy="792088"/>
          </a:xfrm>
        </p:spPr>
        <p:txBody>
          <a:bodyPr>
            <a:normAutofit/>
          </a:bodyPr>
          <a:lstStyle/>
          <a:p>
            <a:r>
              <a:rPr lang="en-US" sz="3200" b="1" i="1" dirty="0" smtClean="0"/>
              <a:t>SCHEDULES UNDER BMW RULES, 2016</a:t>
            </a:r>
            <a:endParaRPr lang="en-IN" sz="3200" b="1" i="1" dirty="0"/>
          </a:p>
        </p:txBody>
      </p:sp>
      <p:graphicFrame>
        <p:nvGraphicFramePr>
          <p:cNvPr id="4" name="Content Placeholder 3"/>
          <p:cNvGraphicFramePr>
            <a:graphicFrameLocks noGrp="1"/>
          </p:cNvGraphicFramePr>
          <p:nvPr>
            <p:ph idx="1"/>
          </p:nvPr>
        </p:nvGraphicFramePr>
        <p:xfrm>
          <a:off x="457200" y="1700808"/>
          <a:ext cx="8229600" cy="4464497"/>
        </p:xfrm>
        <a:graphic>
          <a:graphicData uri="http://schemas.openxmlformats.org/drawingml/2006/table">
            <a:tbl>
              <a:tblPr firstRow="1" bandRow="1">
                <a:tableStyleId>{5C22544A-7EE6-4342-B048-85BDC9FD1C3A}</a:tableStyleId>
              </a:tblPr>
              <a:tblGrid>
                <a:gridCol w="4114800"/>
                <a:gridCol w="4114800"/>
              </a:tblGrid>
              <a:tr h="475779">
                <a:tc>
                  <a:txBody>
                    <a:bodyPr/>
                    <a:lstStyle/>
                    <a:p>
                      <a:pPr algn="just"/>
                      <a:r>
                        <a:rPr lang="en-US" dirty="0" smtClean="0">
                          <a:latin typeface="Times New Roman" pitchFamily="18" charset="0"/>
                          <a:cs typeface="Times New Roman" pitchFamily="18" charset="0"/>
                        </a:rPr>
                        <a:t>SCHEDULE</a:t>
                      </a:r>
                      <a:endParaRPr lang="en-IN" dirty="0">
                        <a:latin typeface="Times New Roman" pitchFamily="18" charset="0"/>
                        <a:cs typeface="Times New Roman" pitchFamily="18" charset="0"/>
                      </a:endParaRPr>
                    </a:p>
                  </a:txBody>
                  <a:tcPr/>
                </a:tc>
                <a:tc>
                  <a:txBody>
                    <a:bodyPr/>
                    <a:lstStyle/>
                    <a:p>
                      <a:pPr algn="just"/>
                      <a:r>
                        <a:rPr lang="en-US" dirty="0" smtClean="0">
                          <a:latin typeface="Times New Roman" pitchFamily="18" charset="0"/>
                          <a:cs typeface="Times New Roman" pitchFamily="18" charset="0"/>
                        </a:rPr>
                        <a:t>PURPOSE/APPLICATION</a:t>
                      </a:r>
                      <a:endParaRPr lang="en-IN" dirty="0">
                        <a:latin typeface="Times New Roman" pitchFamily="18" charset="0"/>
                        <a:cs typeface="Times New Roman" pitchFamily="18" charset="0"/>
                      </a:endParaRPr>
                    </a:p>
                  </a:txBody>
                  <a:tcPr/>
                </a:tc>
              </a:tr>
              <a:tr h="1173152">
                <a:tc>
                  <a:txBody>
                    <a:bodyPr/>
                    <a:lstStyle/>
                    <a:p>
                      <a:pPr algn="just"/>
                      <a:r>
                        <a:rPr lang="en-US" dirty="0" smtClean="0">
                          <a:latin typeface="Times New Roman" pitchFamily="18" charset="0"/>
                          <a:cs typeface="Times New Roman" pitchFamily="18" charset="0"/>
                        </a:rPr>
                        <a:t>SCHEDULE</a:t>
                      </a:r>
                      <a:r>
                        <a:rPr lang="en-US" baseline="0" dirty="0" smtClean="0">
                          <a:latin typeface="Times New Roman" pitchFamily="18" charset="0"/>
                          <a:cs typeface="Times New Roman" pitchFamily="18" charset="0"/>
                        </a:rPr>
                        <a:t> 1</a:t>
                      </a:r>
                      <a:endParaRPr lang="en-IN" dirty="0">
                        <a:latin typeface="Times New Roman" pitchFamily="18" charset="0"/>
                        <a:cs typeface="Times New Roman" pitchFamily="18" charset="0"/>
                      </a:endParaRPr>
                    </a:p>
                  </a:txBody>
                  <a:tcPr/>
                </a:tc>
                <a:tc>
                  <a:txBody>
                    <a:bodyPr/>
                    <a:lstStyle/>
                    <a:p>
                      <a:pPr algn="just"/>
                      <a:r>
                        <a:rPr lang="en-US" dirty="0" smtClean="0">
                          <a:latin typeface="Times New Roman" pitchFamily="18" charset="0"/>
                          <a:cs typeface="Times New Roman" pitchFamily="18" charset="0"/>
                        </a:rPr>
                        <a:t>BMW categories and their segregation, collection, treatment, processing and disposal options</a:t>
                      </a:r>
                      <a:endParaRPr lang="en-IN" dirty="0">
                        <a:latin typeface="Times New Roman" pitchFamily="18" charset="0"/>
                        <a:cs typeface="Times New Roman" pitchFamily="18" charset="0"/>
                      </a:endParaRPr>
                    </a:p>
                  </a:txBody>
                  <a:tcPr/>
                </a:tc>
              </a:tr>
              <a:tr h="821207">
                <a:tc>
                  <a:txBody>
                    <a:bodyPr/>
                    <a:lstStyle/>
                    <a:p>
                      <a:pPr algn="just"/>
                      <a:r>
                        <a:rPr lang="en-US" dirty="0" smtClean="0">
                          <a:latin typeface="Times New Roman" pitchFamily="18" charset="0"/>
                          <a:cs typeface="Times New Roman" pitchFamily="18" charset="0"/>
                        </a:rPr>
                        <a:t>SCHEDULE 2</a:t>
                      </a:r>
                      <a:endParaRPr lang="en-IN" dirty="0">
                        <a:latin typeface="Times New Roman" pitchFamily="18" charset="0"/>
                        <a:cs typeface="Times New Roman" pitchFamily="18" charset="0"/>
                      </a:endParaRPr>
                    </a:p>
                  </a:txBody>
                  <a:tcPr/>
                </a:tc>
                <a:tc>
                  <a:txBody>
                    <a:bodyPr/>
                    <a:lstStyle/>
                    <a:p>
                      <a:pPr algn="just"/>
                      <a:r>
                        <a:rPr lang="en-US" dirty="0" smtClean="0">
                          <a:latin typeface="Times New Roman" pitchFamily="18" charset="0"/>
                          <a:cs typeface="Times New Roman" pitchFamily="18" charset="0"/>
                        </a:rPr>
                        <a:t>Standard for treatment and disposal of </a:t>
                      </a:r>
                      <a:r>
                        <a:rPr lang="en-US" baseline="0" dirty="0" smtClean="0">
                          <a:latin typeface="Times New Roman" pitchFamily="18" charset="0"/>
                          <a:cs typeface="Times New Roman" pitchFamily="18" charset="0"/>
                        </a:rPr>
                        <a:t> BMW</a:t>
                      </a:r>
                      <a:endParaRPr lang="en-IN" dirty="0">
                        <a:latin typeface="Times New Roman" pitchFamily="18" charset="0"/>
                        <a:cs typeface="Times New Roman" pitchFamily="18" charset="0"/>
                      </a:endParaRPr>
                    </a:p>
                  </a:txBody>
                  <a:tcPr/>
                </a:tc>
              </a:tr>
              <a:tr h="821207">
                <a:tc>
                  <a:txBody>
                    <a:bodyPr/>
                    <a:lstStyle/>
                    <a:p>
                      <a:pPr algn="just"/>
                      <a:r>
                        <a:rPr lang="en-US" dirty="0" smtClean="0">
                          <a:latin typeface="Times New Roman" pitchFamily="18" charset="0"/>
                          <a:cs typeface="Times New Roman" pitchFamily="18" charset="0"/>
                        </a:rPr>
                        <a:t>SCHEDULE 3</a:t>
                      </a:r>
                      <a:endParaRPr lang="en-IN" dirty="0">
                        <a:latin typeface="Times New Roman" pitchFamily="18" charset="0"/>
                        <a:cs typeface="Times New Roman" pitchFamily="18" charset="0"/>
                      </a:endParaRPr>
                    </a:p>
                  </a:txBody>
                  <a:tcPr/>
                </a:tc>
                <a:tc>
                  <a:txBody>
                    <a:bodyPr/>
                    <a:lstStyle/>
                    <a:p>
                      <a:pPr algn="just"/>
                      <a:r>
                        <a:rPr lang="en-US" dirty="0" smtClean="0">
                          <a:latin typeface="Times New Roman" pitchFamily="18" charset="0"/>
                          <a:cs typeface="Times New Roman" pitchFamily="18" charset="0"/>
                        </a:rPr>
                        <a:t>List of prescribed authorities and corresponding duties</a:t>
                      </a:r>
                      <a:endParaRPr lang="en-IN" dirty="0">
                        <a:latin typeface="Times New Roman" pitchFamily="18" charset="0"/>
                        <a:cs typeface="Times New Roman" pitchFamily="18" charset="0"/>
                      </a:endParaRPr>
                    </a:p>
                  </a:txBody>
                  <a:tcPr/>
                </a:tc>
              </a:tr>
              <a:tr h="1173152">
                <a:tc>
                  <a:txBody>
                    <a:bodyPr/>
                    <a:lstStyle/>
                    <a:p>
                      <a:pPr algn="just"/>
                      <a:r>
                        <a:rPr lang="en-US" dirty="0" smtClean="0">
                          <a:latin typeface="Times New Roman" pitchFamily="18" charset="0"/>
                          <a:cs typeface="Times New Roman" pitchFamily="18" charset="0"/>
                        </a:rPr>
                        <a:t>SCHEDULE 4</a:t>
                      </a:r>
                      <a:endParaRPr lang="en-IN" dirty="0">
                        <a:latin typeface="Times New Roman" pitchFamily="18" charset="0"/>
                        <a:cs typeface="Times New Roman" pitchFamily="18" charset="0"/>
                      </a:endParaRPr>
                    </a:p>
                  </a:txBody>
                  <a:tcPr/>
                </a:tc>
                <a:tc>
                  <a:txBody>
                    <a:bodyPr/>
                    <a:lstStyle/>
                    <a:p>
                      <a:pPr marL="0" marR="0" indent="0" algn="just" defTabSz="914400" rtl="0" eaLnBrk="1" fontAlgn="auto" latinLnBrk="0" hangingPunct="1">
                        <a:lnSpc>
                          <a:spcPct val="100000"/>
                        </a:lnSpc>
                        <a:spcBef>
                          <a:spcPts val="0"/>
                        </a:spcBef>
                        <a:spcAft>
                          <a:spcPts val="0"/>
                        </a:spcAft>
                        <a:buClrTx/>
                        <a:buSzTx/>
                        <a:buFontTx/>
                        <a:buNone/>
                        <a:tabLst/>
                        <a:defRPr/>
                      </a:pPr>
                      <a:r>
                        <a:rPr lang="en-US" dirty="0" smtClean="0">
                          <a:latin typeface="Times New Roman" pitchFamily="18" charset="0"/>
                          <a:cs typeface="Times New Roman" pitchFamily="18" charset="0"/>
                        </a:rPr>
                        <a:t>Label for bio-medical waste</a:t>
                      </a:r>
                      <a:r>
                        <a:rPr lang="en-US" baseline="0" dirty="0" smtClean="0">
                          <a:latin typeface="Times New Roman" pitchFamily="18" charset="0"/>
                          <a:cs typeface="Times New Roman" pitchFamily="18" charset="0"/>
                        </a:rPr>
                        <a:t> containers or bags</a:t>
                      </a:r>
                      <a:endParaRPr lang="en-IN" dirty="0" smtClean="0">
                        <a:latin typeface="Times New Roman" pitchFamily="18" charset="0"/>
                        <a:cs typeface="Times New Roman" pitchFamily="18" charset="0"/>
                      </a:endParaRPr>
                    </a:p>
                    <a:p>
                      <a:pPr algn="just"/>
                      <a:endParaRPr lang="en-IN" dirty="0">
                        <a:latin typeface="Times New Roman" pitchFamily="18" charset="0"/>
                        <a:cs typeface="Times New Roman" pitchFamily="18" charset="0"/>
                      </a:endParaRPr>
                    </a:p>
                  </a:txBody>
                  <a:tcPr/>
                </a:tc>
              </a:tr>
            </a:tbl>
          </a:graphicData>
        </a:graphic>
      </p:graphicFrame>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Flow">
  <a:themeElements>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Flow">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Flow">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Flow</Template>
  <TotalTime>327</TotalTime>
  <Words>4198</Words>
  <Application>Microsoft Office PowerPoint</Application>
  <PresentationFormat>On-screen Show (4:3)</PresentationFormat>
  <Paragraphs>254</Paragraphs>
  <Slides>44</Slides>
  <Notes>0</Notes>
  <HiddenSlides>0</HiddenSlides>
  <MMClips>0</MMClips>
  <ScaleCrop>false</ScaleCrop>
  <HeadingPairs>
    <vt:vector size="4" baseType="variant">
      <vt:variant>
        <vt:lpstr>Theme</vt:lpstr>
      </vt:variant>
      <vt:variant>
        <vt:i4>1</vt:i4>
      </vt:variant>
      <vt:variant>
        <vt:lpstr>Slide Titles</vt:lpstr>
      </vt:variant>
      <vt:variant>
        <vt:i4>44</vt:i4>
      </vt:variant>
    </vt:vector>
  </HeadingPairs>
  <TitlesOfParts>
    <vt:vector size="45" baseType="lpstr">
      <vt:lpstr>Flow</vt:lpstr>
      <vt:lpstr>LEGAL COMPLIANCE OF BIO-MEDICAL WASTE</vt:lpstr>
      <vt:lpstr>BACKGROUND OF BIO-MEDICAL WASTE RULES</vt:lpstr>
      <vt:lpstr>PowerPoint Presentation</vt:lpstr>
      <vt:lpstr>BIO-MEDICAL WASTE</vt:lpstr>
      <vt:lpstr>STEPS TO MANAGE BIO-MEDICAL WASTE</vt:lpstr>
      <vt:lpstr>APPLICATION</vt:lpstr>
      <vt:lpstr>PowerPoint Presentation</vt:lpstr>
      <vt:lpstr>PowerPoint Presentation</vt:lpstr>
      <vt:lpstr>SCHEDULES UNDER BMW RULES, 2016</vt:lpstr>
      <vt:lpstr>SPECIFIED FORMS UNDER BMW RULES, 2016</vt:lpstr>
      <vt:lpstr>OCCUPIER</vt:lpstr>
      <vt:lpstr>DUTIES OF THE OCCUPIER</vt:lpstr>
      <vt:lpstr>PowerPoint Presentation</vt:lpstr>
      <vt:lpstr>PowerPoint Presentation</vt:lpstr>
      <vt:lpstr>PowerPoint Presentation</vt:lpstr>
      <vt:lpstr>PowerPoint Presentation</vt:lpstr>
      <vt:lpstr>PowerPoint Presentation</vt:lpstr>
      <vt:lpstr>DUTIES OF THE OPERATOR</vt:lpstr>
      <vt:lpstr>PowerPoint Presentation</vt:lpstr>
      <vt:lpstr>PowerPoint Presentation</vt:lpstr>
      <vt:lpstr>PowerPoint Presentation</vt:lpstr>
      <vt:lpstr>PowerPoint Presentation</vt:lpstr>
      <vt:lpstr>DUTIES OF AUTHORITIES</vt:lpstr>
      <vt:lpstr>PowerPoint Presentation</vt:lpstr>
      <vt:lpstr>PowerPoint Presentation</vt:lpstr>
      <vt:lpstr>PowerPoint Presentation</vt:lpstr>
      <vt:lpstr>SEGREGATION, PACKAGING, TRANSPORTATION AND STORAGE</vt:lpstr>
      <vt:lpstr>PowerPoint Presentation</vt:lpstr>
      <vt:lpstr>MONITORING OF IMPLEMENTATION OF THE RULES IN HEALTH CARE FACILITIES</vt:lpstr>
      <vt:lpstr>PowerPoint Presentation</vt:lpstr>
      <vt:lpstr>MAINTENANCE OF RECORDS</vt:lpstr>
      <vt:lpstr>ACCIDENT REPORTING</vt:lpstr>
      <vt:lpstr>APPEAL</vt:lpstr>
      <vt:lpstr>SITE FOR COMMON BIO-MEDICAL WASTE TREATMENT AND DISPOSAL FACILITY</vt:lpstr>
      <vt:lpstr>LIABILITY OF THE OCCUPIER, OPERATOR OF A FACILITY</vt:lpstr>
      <vt:lpstr>STANDARDS</vt:lpstr>
      <vt:lpstr>PowerPoint Presentation</vt:lpstr>
      <vt:lpstr>PowerPoint Presentation</vt:lpstr>
      <vt:lpstr>PowerPoint Presentation</vt:lpstr>
      <vt:lpstr>LIST OF PRESCRIBED AUTHORITIES</vt:lpstr>
      <vt:lpstr>LABELS</vt:lpstr>
      <vt:lpstr>LEGAL ISSUES IN BMW MANAGEMENT</vt:lpstr>
      <vt:lpstr>PowerPoint Presentation</vt:lpstr>
      <vt:lpstr>       THANK YOU</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PANKAJ</dc:creator>
  <cp:lastModifiedBy>WAREESA IONA</cp:lastModifiedBy>
  <cp:revision>19</cp:revision>
  <dcterms:created xsi:type="dcterms:W3CDTF">2017-11-23T08:41:56Z</dcterms:created>
  <dcterms:modified xsi:type="dcterms:W3CDTF">2018-03-22T02:27:09Z</dcterms:modified>
</cp:coreProperties>
</file>