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305" r:id="rId4"/>
    <p:sldId id="301" r:id="rId5"/>
    <p:sldId id="298" r:id="rId6"/>
    <p:sldId id="299" r:id="rId7"/>
    <p:sldId id="260" r:id="rId8"/>
    <p:sldId id="262" r:id="rId9"/>
    <p:sldId id="263" r:id="rId10"/>
    <p:sldId id="264" r:id="rId11"/>
    <p:sldId id="266" r:id="rId12"/>
    <p:sldId id="268" r:id="rId13"/>
    <p:sldId id="270" r:id="rId14"/>
    <p:sldId id="272" r:id="rId15"/>
    <p:sldId id="274" r:id="rId16"/>
    <p:sldId id="306" r:id="rId17"/>
    <p:sldId id="312" r:id="rId18"/>
    <p:sldId id="308" r:id="rId19"/>
    <p:sldId id="309" r:id="rId20"/>
    <p:sldId id="311" r:id="rId21"/>
    <p:sldId id="313" r:id="rId22"/>
    <p:sldId id="317" r:id="rId23"/>
    <p:sldId id="314" r:id="rId24"/>
    <p:sldId id="315" r:id="rId25"/>
    <p:sldId id="280" r:id="rId26"/>
    <p:sldId id="281" r:id="rId27"/>
    <p:sldId id="282" r:id="rId28"/>
    <p:sldId id="283" r:id="rId29"/>
    <p:sldId id="284" r:id="rId30"/>
    <p:sldId id="285" r:id="rId31"/>
    <p:sldId id="286" r:id="rId32"/>
    <p:sldId id="287" r:id="rId33"/>
    <p:sldId id="288" r:id="rId34"/>
    <p:sldId id="290" r:id="rId35"/>
    <p:sldId id="292" r:id="rId36"/>
    <p:sldId id="294" r:id="rId37"/>
    <p:sldId id="296" r:id="rId38"/>
    <p:sldId id="30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19" name="Footer Placeholder 18"/>
          <p:cNvSpPr>
            <a:spLocks noGrp="1"/>
          </p:cNvSpPr>
          <p:nvPr>
            <p:ph type="ftr" sz="quarter" idx="11"/>
          </p:nvPr>
        </p:nvSpPr>
        <p:spPr/>
        <p:txBody>
          <a:bodyPr/>
          <a:lstStyle/>
          <a:p>
            <a:endParaRPr lang="en-IN"/>
          </a:p>
        </p:txBody>
      </p:sp>
      <p:sp>
        <p:nvSpPr>
          <p:cNvPr id="27" name="Slide Number Placeholder 26"/>
          <p:cNvSpPr>
            <a:spLocks noGrp="1"/>
          </p:cNvSpPr>
          <p:nvPr>
            <p:ph type="sldNum" sz="quarter" idx="12"/>
          </p:nvPr>
        </p:nvSpPr>
        <p:spPr/>
        <p:txBody>
          <a:bodyPr/>
          <a:lstStyle/>
          <a:p>
            <a:fld id="{0AAB6837-480A-467B-B353-684CA18CE0F5}"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AAB6837-480A-467B-B353-684CA18CE0F5}"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0AAB6837-480A-467B-B353-684CA18CE0F5}"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951D3071-C4CD-4C67-B7D6-3674FCC2048B}" type="datetimeFigureOut">
              <a:rPr lang="en-IN" smtClean="0"/>
              <a:pPr/>
              <a:t>05-12-2017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a:xfrm>
            <a:off x="8077200" y="6356350"/>
            <a:ext cx="609600" cy="365125"/>
          </a:xfrm>
        </p:spPr>
        <p:txBody>
          <a:bodyPr/>
          <a:lstStyle/>
          <a:p>
            <a:fld id="{0AAB6837-480A-467B-B353-684CA18CE0F5}" type="slidenum">
              <a:rPr lang="en-IN" smtClean="0"/>
              <a:pPr/>
              <a:t>‹#›</a:t>
            </a:fld>
            <a:endParaRPr lang="en-IN"/>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51D3071-C4CD-4C67-B7D6-3674FCC2048B}" type="datetimeFigureOut">
              <a:rPr lang="en-IN" smtClean="0"/>
              <a:pPr/>
              <a:t>05-12-2017</a:t>
            </a:fld>
            <a:endParaRPr lang="en-IN"/>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IN"/>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AAB6837-480A-467B-B353-684CA18CE0F5}" type="slidenum">
              <a:rPr lang="en-IN" smtClean="0"/>
              <a:pPr/>
              <a:t>‹#›</a:t>
            </a:fld>
            <a:endParaRPr lang="en-IN"/>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63688" y="1772816"/>
            <a:ext cx="6768752" cy="1872208"/>
          </a:xfrm>
        </p:spPr>
        <p:txBody>
          <a:bodyPr>
            <a:normAutofit fontScale="90000"/>
          </a:bodyPr>
          <a:lstStyle/>
          <a:p>
            <a:r>
              <a:rPr lang="en-US" i="1" dirty="0">
                <a:solidFill>
                  <a:schemeClr val="bg1"/>
                </a:solidFill>
                <a:effectLst/>
              </a:rPr>
              <a:t>CURRENT SCENARIO OF BIO-MEDICAL WASTE RULES, 2016</a:t>
            </a:r>
            <a:endParaRPr lang="en-IN" i="1" dirty="0">
              <a:solidFill>
                <a:schemeClr val="bg1"/>
              </a:solidFill>
              <a:effectLst/>
            </a:endParaRPr>
          </a:p>
        </p:txBody>
      </p:sp>
      <p:sp>
        <p:nvSpPr>
          <p:cNvPr id="3" name="Subtitle 2"/>
          <p:cNvSpPr>
            <a:spLocks noGrp="1"/>
          </p:cNvSpPr>
          <p:nvPr>
            <p:ph type="subTitle" idx="1"/>
          </p:nvPr>
        </p:nvSpPr>
        <p:spPr>
          <a:xfrm>
            <a:off x="533400" y="4509120"/>
            <a:ext cx="7854696" cy="1584176"/>
          </a:xfrm>
        </p:spPr>
        <p:txBody>
          <a:bodyPr>
            <a:normAutofit/>
          </a:bodyPr>
          <a:lstStyle/>
          <a:p>
            <a:r>
              <a:rPr lang="en-US" sz="2400" i="1" dirty="0">
                <a:solidFill>
                  <a:schemeClr val="bg1"/>
                </a:solidFill>
              </a:rPr>
              <a:t>DR. (MRS.) JUTIKA OJAH</a:t>
            </a:r>
          </a:p>
          <a:p>
            <a:r>
              <a:rPr lang="en-US" sz="2400" i="1" dirty="0">
                <a:solidFill>
                  <a:schemeClr val="bg1"/>
                </a:solidFill>
              </a:rPr>
              <a:t>PROFESSOR AND HEAD,</a:t>
            </a:r>
          </a:p>
          <a:p>
            <a:r>
              <a:rPr lang="en-US" sz="2400" i="1" dirty="0">
                <a:solidFill>
                  <a:schemeClr val="bg1"/>
                </a:solidFill>
              </a:rPr>
              <a:t>DEPTT. OF COMMUNITY MEDICINE, GMC</a:t>
            </a:r>
            <a:endParaRPr lang="en-IN" sz="2400" i="1"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936104"/>
          </a:xfrm>
        </p:spPr>
        <p:txBody>
          <a:bodyPr>
            <a:normAutofit/>
          </a:bodyPr>
          <a:lstStyle/>
          <a:p>
            <a:r>
              <a:rPr lang="en-US" sz="3200" b="1" i="1" dirty="0"/>
              <a:t>SPECIFIED FORMS UNDER BMW RULES, 2016</a:t>
            </a:r>
            <a:endParaRPr lang="en-IN" sz="3200" b="1" i="1" dirty="0"/>
          </a:p>
        </p:txBody>
      </p:sp>
      <p:graphicFrame>
        <p:nvGraphicFramePr>
          <p:cNvPr id="4" name="Content Placeholder 3"/>
          <p:cNvGraphicFramePr>
            <a:graphicFrameLocks noGrp="1"/>
          </p:cNvGraphicFramePr>
          <p:nvPr>
            <p:ph idx="1"/>
          </p:nvPr>
        </p:nvGraphicFramePr>
        <p:xfrm>
          <a:off x="457200" y="1628773"/>
          <a:ext cx="8229600" cy="489657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49078">
                <a:tc>
                  <a:txBody>
                    <a:bodyPr/>
                    <a:lstStyle/>
                    <a:p>
                      <a:r>
                        <a:rPr lang="en-US" sz="2000" dirty="0">
                          <a:latin typeface="Times New Roman" pitchFamily="18" charset="0"/>
                          <a:cs typeface="Times New Roman" pitchFamily="18" charset="0"/>
                        </a:rPr>
                        <a:t>FORM</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MANDATES</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549078">
                <a:tc>
                  <a:txBody>
                    <a:bodyPr/>
                    <a:lstStyle/>
                    <a:p>
                      <a:r>
                        <a:rPr lang="en-US" sz="2000" dirty="0">
                          <a:latin typeface="Times New Roman" pitchFamily="18" charset="0"/>
                          <a:cs typeface="Times New Roman" pitchFamily="18" charset="0"/>
                        </a:rPr>
                        <a:t>FORM 1</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Accident reporting</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947723">
                <a:tc>
                  <a:txBody>
                    <a:bodyPr/>
                    <a:lstStyle/>
                    <a:p>
                      <a:r>
                        <a:rPr lang="en-US" sz="2000" dirty="0">
                          <a:latin typeface="Times New Roman" pitchFamily="18" charset="0"/>
                          <a:cs typeface="Times New Roman" pitchFamily="18" charset="0"/>
                        </a:rPr>
                        <a:t>FORM 2</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Application for  authorization or renewal of authorization by HCF</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r h="549078">
                <a:tc>
                  <a:txBody>
                    <a:bodyPr/>
                    <a:lstStyle/>
                    <a:p>
                      <a:r>
                        <a:rPr lang="en-US" sz="2000" dirty="0">
                          <a:latin typeface="Times New Roman" pitchFamily="18" charset="0"/>
                          <a:cs typeface="Times New Roman" pitchFamily="18" charset="0"/>
                        </a:rPr>
                        <a:t>FORM 3</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Authorization by prescribed authority</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3"/>
                  </a:ext>
                </a:extLst>
              </a:tr>
              <a:tr h="1353890">
                <a:tc>
                  <a:txBody>
                    <a:bodyPr/>
                    <a:lstStyle/>
                    <a:p>
                      <a:r>
                        <a:rPr lang="en-US" sz="2000" dirty="0">
                          <a:latin typeface="Times New Roman" pitchFamily="18" charset="0"/>
                          <a:cs typeface="Times New Roman" pitchFamily="18" charset="0"/>
                        </a:rPr>
                        <a:t>FORM 4</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Annual report by the occupier/CBMWMF</a:t>
                      </a:r>
                      <a:r>
                        <a:rPr lang="en-US" sz="2000" baseline="0" dirty="0">
                          <a:latin typeface="Times New Roman" pitchFamily="18" charset="0"/>
                          <a:cs typeface="Times New Roman" pitchFamily="18" charset="0"/>
                        </a:rPr>
                        <a:t> operator by 30</a:t>
                      </a:r>
                      <a:r>
                        <a:rPr lang="en-US" sz="2000" baseline="30000" dirty="0">
                          <a:latin typeface="Times New Roman" pitchFamily="18" charset="0"/>
                          <a:cs typeface="Times New Roman" pitchFamily="18" charset="0"/>
                        </a:rPr>
                        <a:t>th</a:t>
                      </a:r>
                      <a:r>
                        <a:rPr lang="en-US" sz="2000" baseline="0" dirty="0">
                          <a:latin typeface="Times New Roman" pitchFamily="18" charset="0"/>
                          <a:cs typeface="Times New Roman" pitchFamily="18" charset="0"/>
                        </a:rPr>
                        <a:t> June</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r h="947723">
                <a:tc>
                  <a:txBody>
                    <a:bodyPr/>
                    <a:lstStyle/>
                    <a:p>
                      <a:r>
                        <a:rPr lang="en-US" sz="2000" dirty="0">
                          <a:latin typeface="Times New Roman" pitchFamily="18" charset="0"/>
                          <a:cs typeface="Times New Roman" pitchFamily="18" charset="0"/>
                        </a:rPr>
                        <a:t>FORM 5</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Appeal by the occupier to appellate</a:t>
                      </a:r>
                      <a:r>
                        <a:rPr lang="en-US" sz="2000" baseline="0" dirty="0">
                          <a:latin typeface="Times New Roman" pitchFamily="18" charset="0"/>
                          <a:cs typeface="Times New Roman" pitchFamily="18" charset="0"/>
                        </a:rPr>
                        <a:t> authority</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04664"/>
            <a:ext cx="7056784" cy="3312368"/>
          </a:xfrm>
        </p:spPr>
        <p:txBody>
          <a:bodyPr>
            <a:normAutofit/>
          </a:bodyPr>
          <a:lstStyle/>
          <a:p>
            <a:r>
              <a:rPr lang="en-US" sz="3200" b="1" i="1" dirty="0"/>
              <a:t>WASTE CATEGORIES AS PER BIO-MEDICAL WASTE RULES, 2016</a:t>
            </a:r>
            <a:endParaRPr lang="en-IN" sz="3200" b="1" i="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720080"/>
          </a:xfrm>
        </p:spPr>
        <p:txBody>
          <a:bodyPr>
            <a:normAutofit/>
          </a:bodyPr>
          <a:lstStyle/>
          <a:p>
            <a:r>
              <a:rPr lang="en-US" sz="3200" b="1" i="1" dirty="0"/>
              <a:t>YELLOW CATEGORY BMW</a:t>
            </a:r>
            <a:endParaRPr lang="en-IN" sz="3200" b="1" i="1" dirty="0"/>
          </a:p>
        </p:txBody>
      </p:sp>
      <p:sp>
        <p:nvSpPr>
          <p:cNvPr id="3" name="Content Placeholder 2"/>
          <p:cNvSpPr>
            <a:spLocks noGrp="1"/>
          </p:cNvSpPr>
          <p:nvPr>
            <p:ph idx="1"/>
          </p:nvPr>
        </p:nvSpPr>
        <p:spPr>
          <a:xfrm>
            <a:off x="457200" y="1484784"/>
            <a:ext cx="8229600" cy="4839816"/>
          </a:xfrm>
        </p:spPr>
        <p:txBody>
          <a:bodyPr>
            <a:normAutofit fontScale="85000" lnSpcReduction="20000"/>
          </a:bodyPr>
          <a:lstStyle/>
          <a:p>
            <a:r>
              <a:rPr lang="en-US" dirty="0">
                <a:latin typeface="Times New Roman" pitchFamily="18" charset="0"/>
                <a:cs typeface="Times New Roman" pitchFamily="18" charset="0"/>
              </a:rPr>
              <a:t>Human anatomical waste, human tissues</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Animal anatomical waste, experimental animal carcasses, body parts, organs, tissues</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Soiled waste, items contaminated with blood, body fluids like dressings, plaster casts, cotton swabs</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Expired or discarded medicines</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Chemical waste</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Discarded linen, mattress, beddings contaminated with blood or body fluids</a:t>
            </a:r>
            <a:endParaRPr lang="en-IN"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792088"/>
          </a:xfrm>
        </p:spPr>
        <p:txBody>
          <a:bodyPr>
            <a:normAutofit/>
          </a:bodyPr>
          <a:lstStyle/>
          <a:p>
            <a:r>
              <a:rPr lang="en-US" sz="3200" b="1" i="1" dirty="0"/>
              <a:t>RED CATEGORY BMW</a:t>
            </a:r>
            <a:endParaRPr lang="en-IN" sz="3200" b="1" i="1" dirty="0"/>
          </a:p>
        </p:txBody>
      </p:sp>
      <p:sp>
        <p:nvSpPr>
          <p:cNvPr id="3" name="Content Placeholder 2"/>
          <p:cNvSpPr>
            <a:spLocks noGrp="1"/>
          </p:cNvSpPr>
          <p:nvPr>
            <p:ph idx="1"/>
          </p:nvPr>
        </p:nvSpPr>
        <p:spPr>
          <a:xfrm>
            <a:off x="457200" y="1844824"/>
            <a:ext cx="8229600" cy="4479776"/>
          </a:xfrm>
        </p:spPr>
        <p:txBody>
          <a:bodyPr>
            <a:normAutofit/>
          </a:bodyPr>
          <a:lstStyle/>
          <a:p>
            <a:pPr algn="just"/>
            <a:r>
              <a:rPr lang="en-US" dirty="0">
                <a:latin typeface="Times New Roman" pitchFamily="18" charset="0"/>
                <a:cs typeface="Times New Roman" pitchFamily="18" charset="0"/>
              </a:rPr>
              <a:t>Contaminated waste (recyclable)</a:t>
            </a:r>
          </a:p>
          <a:p>
            <a:pPr algn="just"/>
            <a:endParaRPr lang="en-US" dirty="0">
              <a:latin typeface="Times New Roman" pitchFamily="18" charset="0"/>
              <a:cs typeface="Times New Roman" pitchFamily="18" charset="0"/>
            </a:endParaRPr>
          </a:p>
          <a:p>
            <a:pPr algn="just">
              <a:buNone/>
            </a:pPr>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Waste generated from disposable items such as tubing bottles, intravenous tubes and sets, catheters, urine bags.</a:t>
            </a:r>
          </a:p>
          <a:p>
            <a:pPr algn="just"/>
            <a:endParaRPr lang="en-US" dirty="0">
              <a:latin typeface="Times New Roman" pitchFamily="18" charset="0"/>
              <a:cs typeface="Times New Roman" pitchFamily="18" charset="0"/>
            </a:endParaRPr>
          </a:p>
          <a:p>
            <a:pPr algn="just">
              <a:buNone/>
            </a:pPr>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Syringes, </a:t>
            </a:r>
            <a:r>
              <a:rPr lang="en-US" dirty="0" err="1">
                <a:latin typeface="Times New Roman" pitchFamily="18" charset="0"/>
                <a:cs typeface="Times New Roman" pitchFamily="18" charset="0"/>
              </a:rPr>
              <a:t>vaccutainers</a:t>
            </a:r>
            <a:r>
              <a:rPr lang="en-US" dirty="0">
                <a:latin typeface="Times New Roman" pitchFamily="18" charset="0"/>
                <a:cs typeface="Times New Roman" pitchFamily="18" charset="0"/>
              </a:rPr>
              <a:t> with their needles cut and gloves.</a:t>
            </a:r>
            <a:endParaRPr lang="en-IN"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936104"/>
          </a:xfrm>
        </p:spPr>
        <p:txBody>
          <a:bodyPr>
            <a:normAutofit/>
          </a:bodyPr>
          <a:lstStyle/>
          <a:p>
            <a:r>
              <a:rPr lang="en-US" sz="3200" b="1" i="1" dirty="0"/>
              <a:t>WHITE CATEGORY BMW</a:t>
            </a:r>
            <a:endParaRPr lang="en-IN" sz="3200" b="1" i="1" dirty="0"/>
          </a:p>
        </p:txBody>
      </p:sp>
      <p:sp>
        <p:nvSpPr>
          <p:cNvPr id="3" name="Content Placeholder 2"/>
          <p:cNvSpPr>
            <a:spLocks noGrp="1"/>
          </p:cNvSpPr>
          <p:nvPr>
            <p:ph idx="1"/>
          </p:nvPr>
        </p:nvSpPr>
        <p:spPr>
          <a:xfrm>
            <a:off x="457200" y="2132856"/>
            <a:ext cx="8229600" cy="4191744"/>
          </a:xfrm>
        </p:spPr>
        <p:txBody>
          <a:bodyPr/>
          <a:lstStyle/>
          <a:p>
            <a:pPr algn="just">
              <a:buNone/>
            </a:pPr>
            <a:r>
              <a:rPr lang="en-US" dirty="0"/>
              <a:t>   </a:t>
            </a:r>
            <a:r>
              <a:rPr lang="en-US" dirty="0">
                <a:latin typeface="Times New Roman" pitchFamily="18" charset="0"/>
                <a:cs typeface="Times New Roman" pitchFamily="18" charset="0"/>
              </a:rPr>
              <a:t>Waste sharps including metals, needles, syringes with fixed needles, needles from needle tip cutters or burner, scalpel, blades or any other contaminated sharp object that may cause puncture and cuts. This includes both used, discarded and contaminated metal sharps.</a:t>
            </a:r>
            <a:endParaRPr lang="en-IN"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648072"/>
          </a:xfrm>
        </p:spPr>
        <p:txBody>
          <a:bodyPr>
            <a:normAutofit/>
          </a:bodyPr>
          <a:lstStyle/>
          <a:p>
            <a:r>
              <a:rPr lang="en-US" sz="3200" b="1" i="1" dirty="0"/>
              <a:t>BLUE CATEGORY BMW</a:t>
            </a:r>
            <a:endParaRPr lang="en-IN" sz="3200" b="1" i="1" dirty="0"/>
          </a:p>
        </p:txBody>
      </p:sp>
      <p:sp>
        <p:nvSpPr>
          <p:cNvPr id="3" name="Content Placeholder 2"/>
          <p:cNvSpPr>
            <a:spLocks noGrp="1"/>
          </p:cNvSpPr>
          <p:nvPr>
            <p:ph idx="1"/>
          </p:nvPr>
        </p:nvSpPr>
        <p:spPr>
          <a:xfrm>
            <a:off x="457200" y="2348880"/>
            <a:ext cx="8229600" cy="3975720"/>
          </a:xfrm>
        </p:spPr>
        <p:txBody>
          <a:bodyPr/>
          <a:lstStyle/>
          <a:p>
            <a:pPr algn="just">
              <a:buNone/>
            </a:pPr>
            <a:r>
              <a:rPr lang="en-US" dirty="0"/>
              <a:t>   </a:t>
            </a:r>
            <a:r>
              <a:rPr lang="en-US" dirty="0">
                <a:latin typeface="Times New Roman" pitchFamily="18" charset="0"/>
                <a:cs typeface="Times New Roman" pitchFamily="18" charset="0"/>
              </a:rPr>
              <a:t>Glassware- broken or discarded and contaminated glass including medicine vials and ampoules except those contaminated with </a:t>
            </a:r>
            <a:r>
              <a:rPr lang="en-US" dirty="0" err="1">
                <a:latin typeface="Times New Roman" pitchFamily="18" charset="0"/>
                <a:cs typeface="Times New Roman" pitchFamily="18" charset="0"/>
              </a:rPr>
              <a:t>cytotoxic</a:t>
            </a:r>
            <a:r>
              <a:rPr lang="en-US" dirty="0">
                <a:latin typeface="Times New Roman" pitchFamily="18" charset="0"/>
                <a:cs typeface="Times New Roman" pitchFamily="18" charset="0"/>
              </a:rPr>
              <a:t> wastes, metallic body implants etc.</a:t>
            </a:r>
            <a:endParaRPr lang="en-IN"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28800"/>
            <a:ext cx="8229600" cy="2664296"/>
          </a:xfrm>
        </p:spPr>
        <p:txBody>
          <a:bodyPr>
            <a:normAutofit/>
          </a:bodyPr>
          <a:lstStyle/>
          <a:p>
            <a:r>
              <a:rPr lang="en-US" sz="3600" b="1" i="1" dirty="0"/>
              <a:t>CATEGORY WISE TREATMENT, PROCESSING AND DISPOSAL OPTIONS OF BIO-MEDICAL WASTES</a:t>
            </a:r>
            <a:endParaRPr lang="en-IN" sz="3600" b="1" i="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504056"/>
          </a:xfrm>
        </p:spPr>
        <p:txBody>
          <a:bodyPr>
            <a:normAutofit fontScale="90000"/>
          </a:bodyPr>
          <a:lstStyle/>
          <a:p>
            <a:r>
              <a:rPr lang="en-US" sz="3200" b="1" i="1" dirty="0"/>
              <a:t>YELLOW CATEGORY</a:t>
            </a:r>
            <a:endParaRPr lang="en-IN" sz="3200" b="1"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58204919"/>
              </p:ext>
            </p:extLst>
          </p:nvPr>
        </p:nvGraphicFramePr>
        <p:xfrm>
          <a:off x="457200" y="1001163"/>
          <a:ext cx="8229600" cy="7034156"/>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907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TYPE</a:t>
                      </a:r>
                      <a:r>
                        <a:rPr lang="en-US" baseline="0" dirty="0"/>
                        <a:t> OF WASTE</a:t>
                      </a:r>
                      <a:endParaRPr lang="en-IN" dirty="0"/>
                    </a:p>
                    <a:p>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TREATMENT AND DISPOSAL</a:t>
                      </a:r>
                      <a:endParaRPr lang="en-IN" dirty="0"/>
                    </a:p>
                    <a:p>
                      <a:endParaRPr lang="en-IN" dirty="0"/>
                    </a:p>
                  </a:txBody>
                  <a:tcPr/>
                </a:tc>
                <a:extLst>
                  <a:ext uri="{0D108BD9-81ED-4DB2-BD59-A6C34878D82A}">
                    <a16:rowId xmlns:a16="http://schemas.microsoft.com/office/drawing/2014/main" val="10000"/>
                  </a:ext>
                </a:extLst>
              </a:tr>
              <a:tr h="6196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HUMAN ANATOMICAL WASTE</a:t>
                      </a:r>
                      <a:endParaRPr lang="en-IN" dirty="0"/>
                    </a:p>
                    <a:p>
                      <a:endParaRPr lang="en-IN" dirty="0"/>
                    </a:p>
                  </a:txBody>
                  <a:tcPr/>
                </a:tc>
                <a:tc rowSpan="2">
                  <a:txBody>
                    <a:bodyPr/>
                    <a:lstStyle/>
                    <a:p>
                      <a:endParaRPr lang="en-US" dirty="0"/>
                    </a:p>
                    <a:p>
                      <a:r>
                        <a:rPr lang="en-US" dirty="0"/>
                        <a:t>INCINERATION OR</a:t>
                      </a:r>
                      <a:r>
                        <a:rPr lang="en-US" baseline="0" dirty="0"/>
                        <a:t> PLASMA      PYROLYSIS OR DEEP BURIAL</a:t>
                      </a:r>
                      <a:endParaRPr lang="en-IN" dirty="0"/>
                    </a:p>
                    <a:p>
                      <a:endParaRPr lang="en-IN" dirty="0"/>
                    </a:p>
                  </a:txBody>
                  <a:tcPr/>
                </a:tc>
                <a:extLst>
                  <a:ext uri="{0D108BD9-81ED-4DB2-BD59-A6C34878D82A}">
                    <a16:rowId xmlns:a16="http://schemas.microsoft.com/office/drawing/2014/main" val="10001"/>
                  </a:ext>
                </a:extLst>
              </a:tr>
              <a:tr h="6196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ANIMAL ANATOMICAL WASTE</a:t>
                      </a:r>
                      <a:endParaRPr lang="en-IN" dirty="0"/>
                    </a:p>
                    <a:p>
                      <a:endParaRPr lang="en-IN" dirty="0"/>
                    </a:p>
                  </a:txBody>
                  <a:tcPr/>
                </a:tc>
                <a:tc vMerge="1">
                  <a:txBody>
                    <a:bodyPr/>
                    <a:lstStyle/>
                    <a:p>
                      <a:endParaRPr lang="en-IN" dirty="0"/>
                    </a:p>
                  </a:txBody>
                  <a:tcPr/>
                </a:tc>
                <a:extLst>
                  <a:ext uri="{0D108BD9-81ED-4DB2-BD59-A6C34878D82A}">
                    <a16:rowId xmlns:a16="http://schemas.microsoft.com/office/drawing/2014/main" val="10002"/>
                  </a:ext>
                </a:extLst>
              </a:tr>
              <a:tr h="27441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SOILED WASTE</a:t>
                      </a:r>
                      <a:endParaRPr lang="en-IN" dirty="0"/>
                    </a:p>
                    <a:p>
                      <a:endParaRPr lang="en-IN" dirty="0"/>
                    </a:p>
                  </a:txBody>
                  <a:tcPr/>
                </a:tc>
                <a:tc>
                  <a:txBody>
                    <a:bodyPr/>
                    <a:lstStyle/>
                    <a:p>
                      <a:r>
                        <a:rPr lang="en-US" dirty="0"/>
                        <a:t>INCINERATION OR PLASMA PYROLYSIS OR DEEP BURIAL,</a:t>
                      </a:r>
                    </a:p>
                    <a:p>
                      <a:r>
                        <a:rPr lang="en-US" dirty="0"/>
                        <a:t>(IN ABSENCE OF THESE, AUTOCLAVING OR MICRO WAVING/HYDROCLAVING</a:t>
                      </a:r>
                      <a:r>
                        <a:rPr lang="en-US" baseline="0" dirty="0"/>
                        <a:t> FOLLOWED BY SHREDDING/ MUTILATION/ STERILIZATION AND SHREDDING. TREATED WASTE TO SENT FOR ENERGY RECOVERY).</a:t>
                      </a:r>
                      <a:endParaRPr lang="en-IN" dirty="0"/>
                    </a:p>
                    <a:p>
                      <a:endParaRPr lang="en-IN" dirty="0"/>
                    </a:p>
                  </a:txBody>
                  <a:tcPr/>
                </a:tc>
                <a:extLst>
                  <a:ext uri="{0D108BD9-81ED-4DB2-BD59-A6C34878D82A}">
                    <a16:rowId xmlns:a16="http://schemas.microsoft.com/office/drawing/2014/main" val="10003"/>
                  </a:ext>
                </a:extLst>
              </a:tr>
              <a:tr h="19474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EXPIRED OR DISCARDED</a:t>
                      </a:r>
                      <a:r>
                        <a:rPr lang="en-US" baseline="0" dirty="0"/>
                        <a:t> MEDICINES</a:t>
                      </a:r>
                      <a:endParaRPr lang="en-IN" dirty="0"/>
                    </a:p>
                    <a:p>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INCINERATION OR PLASMA PYROLYSIS  AT &gt; 1200 DEGREE CELSIUS OR ENCAPSULATION.THEN SENT BACK TO THE MANUFACTURER OR DISPOSED BY INCINERATION.</a:t>
                      </a:r>
                      <a:endParaRPr lang="en-IN" dirty="0"/>
                    </a:p>
                    <a:p>
                      <a:endParaRPr lang="en-IN" dirty="0"/>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00151170"/>
              </p:ext>
            </p:extLst>
          </p:nvPr>
        </p:nvGraphicFramePr>
        <p:xfrm>
          <a:off x="0" y="169726"/>
          <a:ext cx="9144000" cy="6283610"/>
        </p:xfrm>
        <a:graphic>
          <a:graphicData uri="http://schemas.openxmlformats.org/drawingml/2006/table">
            <a:tbl>
              <a:tblPr firstRow="1" bandRow="1">
                <a:tableStyleId>{5C22544A-7EE6-4342-B048-85BDC9FD1C3A}</a:tableStyleId>
              </a:tblPr>
              <a:tblGrid>
                <a:gridCol w="4499992">
                  <a:extLst>
                    <a:ext uri="{9D8B030D-6E8A-4147-A177-3AD203B41FA5}">
                      <a16:colId xmlns:a16="http://schemas.microsoft.com/office/drawing/2014/main" val="20000"/>
                    </a:ext>
                  </a:extLst>
                </a:gridCol>
                <a:gridCol w="4644008">
                  <a:extLst>
                    <a:ext uri="{9D8B030D-6E8A-4147-A177-3AD203B41FA5}">
                      <a16:colId xmlns:a16="http://schemas.microsoft.com/office/drawing/2014/main" val="20001"/>
                    </a:ext>
                  </a:extLst>
                </a:gridCol>
              </a:tblGrid>
              <a:tr h="569425">
                <a:tc>
                  <a:txBody>
                    <a:bodyPr/>
                    <a:lstStyle/>
                    <a:p>
                      <a:r>
                        <a:rPr lang="en-US" dirty="0"/>
                        <a:t>TYPE OF WASTE</a:t>
                      </a:r>
                      <a:endParaRPr lang="en-IN" dirty="0"/>
                    </a:p>
                  </a:txBody>
                  <a:tcPr/>
                </a:tc>
                <a:tc>
                  <a:txBody>
                    <a:bodyPr/>
                    <a:lstStyle/>
                    <a:p>
                      <a:r>
                        <a:rPr lang="en-US" dirty="0"/>
                        <a:t>TREATMENT</a:t>
                      </a:r>
                      <a:r>
                        <a:rPr lang="en-US" baseline="0" dirty="0"/>
                        <a:t> AND DISPOSAL OPTION</a:t>
                      </a:r>
                      <a:endParaRPr lang="en-IN" dirty="0"/>
                    </a:p>
                  </a:txBody>
                  <a:tcPr/>
                </a:tc>
                <a:extLst>
                  <a:ext uri="{0D108BD9-81ED-4DB2-BD59-A6C34878D82A}">
                    <a16:rowId xmlns:a16="http://schemas.microsoft.com/office/drawing/2014/main" val="10000"/>
                  </a:ext>
                </a:extLst>
              </a:tr>
              <a:tr h="652178">
                <a:tc>
                  <a:txBody>
                    <a:bodyPr/>
                    <a:lstStyle/>
                    <a:p>
                      <a:r>
                        <a:rPr lang="en-US" dirty="0"/>
                        <a:t>CHEMICAL WASTE</a:t>
                      </a:r>
                      <a:endParaRPr lang="en-IN" dirty="0"/>
                    </a:p>
                  </a:txBody>
                  <a:tcPr/>
                </a:tc>
                <a:tc>
                  <a:txBody>
                    <a:bodyPr/>
                    <a:lstStyle/>
                    <a:p>
                      <a:r>
                        <a:rPr lang="en-US" dirty="0"/>
                        <a:t>INCINERATION OR PLASMA PYROLYSIS OR ENCAPSULATION.</a:t>
                      </a:r>
                      <a:endParaRPr lang="en-IN" dirty="0"/>
                    </a:p>
                  </a:txBody>
                  <a:tcPr/>
                </a:tc>
                <a:extLst>
                  <a:ext uri="{0D108BD9-81ED-4DB2-BD59-A6C34878D82A}">
                    <a16:rowId xmlns:a16="http://schemas.microsoft.com/office/drawing/2014/main" val="10001"/>
                  </a:ext>
                </a:extLst>
              </a:tr>
              <a:tr h="652178">
                <a:tc>
                  <a:txBody>
                    <a:bodyPr/>
                    <a:lstStyle/>
                    <a:p>
                      <a:r>
                        <a:rPr lang="en-US" dirty="0"/>
                        <a:t>CHEMICAL LIQUID WASTE</a:t>
                      </a:r>
                      <a:endParaRPr lang="en-IN" dirty="0"/>
                    </a:p>
                  </a:txBody>
                  <a:tcPr/>
                </a:tc>
                <a:tc>
                  <a:txBody>
                    <a:bodyPr/>
                    <a:lstStyle/>
                    <a:p>
                      <a:r>
                        <a:rPr lang="en-US" dirty="0"/>
                        <a:t>PRE-TREATMENT BEFORE MIXING WITH OTHER WASTE WATER.</a:t>
                      </a:r>
                      <a:endParaRPr lang="en-IN" dirty="0"/>
                    </a:p>
                  </a:txBody>
                  <a:tcPr/>
                </a:tc>
                <a:extLst>
                  <a:ext uri="{0D108BD9-81ED-4DB2-BD59-A6C34878D82A}">
                    <a16:rowId xmlns:a16="http://schemas.microsoft.com/office/drawing/2014/main" val="10002"/>
                  </a:ext>
                </a:extLst>
              </a:tr>
              <a:tr h="3167720">
                <a:tc>
                  <a:txBody>
                    <a:bodyPr/>
                    <a:lstStyle/>
                    <a:p>
                      <a:r>
                        <a:rPr lang="en-US" dirty="0"/>
                        <a:t>DISCARDED AND CONTAMINATED LINENS, MATTRESSES,</a:t>
                      </a:r>
                      <a:r>
                        <a:rPr lang="en-US" baseline="0" dirty="0"/>
                        <a:t> BEDDING</a:t>
                      </a:r>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NON CHLORINATED CHEMICAL DISINFECTION FOLLOWED BY INCINERATION OR PLASMA PYROLYSIS OR FOR ENERGY RECOVERY. (IN ABSENCE OF THESE, AUTOCLAVING OR MICRO WAVING/HYDROCLAVING</a:t>
                      </a:r>
                      <a:r>
                        <a:rPr lang="en-US" baseline="0" dirty="0"/>
                        <a:t> FOLLOWED BY SHREDDING/ MUTILATION/ STERILIZATION AND SHREDDING. TREATED WASTE TO SENT FOR ENERGY RECOVERY).</a:t>
                      </a:r>
                      <a:endParaRPr lang="en-IN" dirty="0"/>
                    </a:p>
                    <a:p>
                      <a:endParaRPr lang="en-IN" dirty="0"/>
                    </a:p>
                  </a:txBody>
                  <a:tcPr/>
                </a:tc>
                <a:extLst>
                  <a:ext uri="{0D108BD9-81ED-4DB2-BD59-A6C34878D82A}">
                    <a16:rowId xmlns:a16="http://schemas.microsoft.com/office/drawing/2014/main" val="10003"/>
                  </a:ext>
                </a:extLst>
              </a:tr>
              <a:tr h="1242109">
                <a:tc>
                  <a:txBody>
                    <a:bodyPr/>
                    <a:lstStyle/>
                    <a:p>
                      <a:r>
                        <a:rPr lang="en-US" dirty="0"/>
                        <a:t>MICROBIOLOGY</a:t>
                      </a:r>
                      <a:r>
                        <a:rPr lang="en-US" baseline="0" dirty="0"/>
                        <a:t>, BIOTECHNOLOGY AND OTHER CLINICAL LABORATORY WASTE</a:t>
                      </a:r>
                      <a:endParaRPr lang="en-IN" dirty="0"/>
                    </a:p>
                  </a:txBody>
                  <a:tcPr/>
                </a:tc>
                <a:tc>
                  <a:txBody>
                    <a:bodyPr/>
                    <a:lstStyle/>
                    <a:p>
                      <a:r>
                        <a:rPr lang="en-US" dirty="0"/>
                        <a:t>NON CHLORINATED CHEMICAL DISINFECTION FOLLOWED BY INCINERATION.</a:t>
                      </a:r>
                      <a:endParaRPr lang="en-IN" dirty="0"/>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720080"/>
          </a:xfrm>
        </p:spPr>
        <p:txBody>
          <a:bodyPr>
            <a:normAutofit/>
          </a:bodyPr>
          <a:lstStyle/>
          <a:p>
            <a:r>
              <a:rPr lang="en-US" sz="3200" b="1" i="1" dirty="0"/>
              <a:t>RED CATEGORY</a:t>
            </a:r>
            <a:endParaRPr lang="en-IN" sz="3200" b="1" i="1" dirty="0"/>
          </a:p>
        </p:txBody>
      </p:sp>
      <p:graphicFrame>
        <p:nvGraphicFramePr>
          <p:cNvPr id="4" name="Content Placeholder 3"/>
          <p:cNvGraphicFramePr>
            <a:graphicFrameLocks noGrp="1"/>
          </p:cNvGraphicFramePr>
          <p:nvPr>
            <p:ph idx="1"/>
          </p:nvPr>
        </p:nvGraphicFramePr>
        <p:xfrm>
          <a:off x="457200" y="2132856"/>
          <a:ext cx="8229600" cy="4104456"/>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756085">
                <a:tc>
                  <a:txBody>
                    <a:bodyPr/>
                    <a:lstStyle/>
                    <a:p>
                      <a:r>
                        <a:rPr lang="en-US" dirty="0"/>
                        <a:t>TYPE OF WASTE</a:t>
                      </a:r>
                      <a:endParaRPr lang="en-IN" dirty="0"/>
                    </a:p>
                  </a:txBody>
                  <a:tcPr/>
                </a:tc>
                <a:tc>
                  <a:txBody>
                    <a:bodyPr/>
                    <a:lstStyle/>
                    <a:p>
                      <a:r>
                        <a:rPr lang="en-US" dirty="0"/>
                        <a:t>TREATMENT AND DISPOSAL OPTION</a:t>
                      </a:r>
                      <a:endParaRPr lang="en-IN" dirty="0"/>
                    </a:p>
                  </a:txBody>
                  <a:tcPr/>
                </a:tc>
                <a:extLst>
                  <a:ext uri="{0D108BD9-81ED-4DB2-BD59-A6C34878D82A}">
                    <a16:rowId xmlns:a16="http://schemas.microsoft.com/office/drawing/2014/main" val="10000"/>
                  </a:ext>
                </a:extLst>
              </a:tr>
              <a:tr h="3348371">
                <a:tc>
                  <a:txBody>
                    <a:bodyPr/>
                    <a:lstStyle/>
                    <a:p>
                      <a:r>
                        <a:rPr lang="en-US" dirty="0"/>
                        <a:t>CONTAMINATED WASTE</a:t>
                      </a:r>
                      <a:r>
                        <a:rPr lang="en-US" baseline="0" dirty="0"/>
                        <a:t> (RECYCLABLE)- WASTE FROM TUBING, BOTTLES, IV SET, CATHETERS, URINE BAGS, SYRINGES, VACCUTAINERS AND GLOVES.</a:t>
                      </a:r>
                      <a:endParaRPr lang="en-IN" dirty="0"/>
                    </a:p>
                  </a:txBody>
                  <a:tcPr/>
                </a:tc>
                <a:tc>
                  <a:txBody>
                    <a:bodyPr/>
                    <a:lstStyle/>
                    <a:p>
                      <a:r>
                        <a:rPr lang="en-US" dirty="0"/>
                        <a:t>AUTOCLAVING OR MICRO WAVING/HYDROCLAVING</a:t>
                      </a:r>
                      <a:r>
                        <a:rPr lang="en-US" baseline="0" dirty="0"/>
                        <a:t> FOLLOWED BY SHREDDING/ MUTILATION/ STERILIZATION AND SHREDDING. TREATED WASTE TO BE SENT TO REGISTERED OR AUTHORIZED RECYCLERS OR FOR ENERGY RECOVERY OR PLASTICS TO DIESEL OR FUEL OIL OR FOR ROAD MAKING, WHICHEVER IS POSSIBLE.</a:t>
                      </a:r>
                      <a:endParaRPr lang="en-IN" dirty="0"/>
                    </a:p>
                  </a:txBody>
                  <a:tcPr/>
                </a:tc>
                <a:extLst>
                  <a:ext uri="{0D108BD9-81ED-4DB2-BD59-A6C34878D82A}">
                    <a16:rowId xmlns:a16="http://schemas.microsoft.com/office/drawing/2014/main" val="10001"/>
                  </a:ext>
                </a:extLst>
              </a:tr>
            </a:tbl>
          </a:graphicData>
        </a:graphic>
      </p:graphicFrame>
      <p:sp>
        <p:nvSpPr>
          <p:cNvPr id="5" name="TextBox 4"/>
          <p:cNvSpPr txBox="1"/>
          <p:nvPr/>
        </p:nvSpPr>
        <p:spPr>
          <a:xfrm>
            <a:off x="539552" y="1196752"/>
            <a:ext cx="8136904" cy="646331"/>
          </a:xfrm>
          <a:prstGeom prst="rect">
            <a:avLst/>
          </a:prstGeom>
          <a:noFill/>
        </p:spPr>
        <p:txBody>
          <a:bodyPr wrap="square" rtlCol="0">
            <a:spAutoFit/>
          </a:bodyPr>
          <a:lstStyle/>
          <a:p>
            <a:r>
              <a:rPr lang="en-US" dirty="0"/>
              <a:t>TYPE OF BAG/ CONTAINER- RED COLOURED NON CHLORINATED PLASTIC BAGS OR CONTAINERS</a:t>
            </a:r>
            <a:endParaRPr lang="en-I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92088"/>
          </a:xfrm>
        </p:spPr>
        <p:txBody>
          <a:bodyPr>
            <a:normAutofit/>
          </a:bodyPr>
          <a:lstStyle/>
          <a:p>
            <a:r>
              <a:rPr lang="en-US" sz="3200" b="1" i="1" dirty="0"/>
              <a:t>BIO-MEDICAL WASTE</a:t>
            </a:r>
            <a:endParaRPr lang="en-IN" sz="3200" b="1" i="1" dirty="0"/>
          </a:p>
        </p:txBody>
      </p:sp>
      <p:sp>
        <p:nvSpPr>
          <p:cNvPr id="3" name="Content Placeholder 2"/>
          <p:cNvSpPr>
            <a:spLocks noGrp="1"/>
          </p:cNvSpPr>
          <p:nvPr>
            <p:ph idx="1"/>
          </p:nvPr>
        </p:nvSpPr>
        <p:spPr>
          <a:xfrm>
            <a:off x="457200" y="1988840"/>
            <a:ext cx="8229600" cy="4335760"/>
          </a:xfrm>
        </p:spPr>
        <p:txBody>
          <a:bodyPr/>
          <a:lstStyle/>
          <a:p>
            <a:pPr algn="just">
              <a:buNone/>
            </a:pPr>
            <a:r>
              <a:rPr lang="en-US" dirty="0"/>
              <a:t>    </a:t>
            </a:r>
            <a:r>
              <a:rPr lang="en-US" i="1" dirty="0">
                <a:latin typeface="Times New Roman" pitchFamily="18" charset="0"/>
                <a:cs typeface="Times New Roman" pitchFamily="18" charset="0"/>
              </a:rPr>
              <a:t>Biomedical waste means any waste, which is generated during the diagnosis, treatment or immunization of human being or animal or research activities pertaining thereto or in the production or testing of biological or in health camps, including the categories mentioned in schedule-1 appended to BMW rules, 2016.</a:t>
            </a:r>
            <a:endParaRPr lang="en-IN" i="1"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576064"/>
          </a:xfrm>
        </p:spPr>
        <p:txBody>
          <a:bodyPr>
            <a:normAutofit/>
          </a:bodyPr>
          <a:lstStyle/>
          <a:p>
            <a:r>
              <a:rPr lang="en-US" sz="3200" b="1" i="1" dirty="0"/>
              <a:t>WHITE CATEGORY</a:t>
            </a:r>
            <a:endParaRPr lang="en-IN" sz="3200" dirty="0"/>
          </a:p>
        </p:txBody>
      </p:sp>
      <p:graphicFrame>
        <p:nvGraphicFramePr>
          <p:cNvPr id="4" name="Content Placeholder 3"/>
          <p:cNvGraphicFramePr>
            <a:graphicFrameLocks noGrp="1"/>
          </p:cNvGraphicFramePr>
          <p:nvPr>
            <p:ph idx="1"/>
          </p:nvPr>
        </p:nvGraphicFramePr>
        <p:xfrm>
          <a:off x="457200" y="2492896"/>
          <a:ext cx="8229600" cy="4176463"/>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48871">
                <a:tc>
                  <a:txBody>
                    <a:bodyPr/>
                    <a:lstStyle/>
                    <a:p>
                      <a:r>
                        <a:rPr lang="en-US" dirty="0"/>
                        <a:t>TYPE OF WASTE</a:t>
                      </a:r>
                      <a:endParaRPr lang="en-IN" dirty="0"/>
                    </a:p>
                  </a:txBody>
                  <a:tcPr/>
                </a:tc>
                <a:tc>
                  <a:txBody>
                    <a:bodyPr/>
                    <a:lstStyle/>
                    <a:p>
                      <a:r>
                        <a:rPr lang="en-US" dirty="0"/>
                        <a:t>TREATMENT AND DISPOSAL OPTION</a:t>
                      </a:r>
                      <a:endParaRPr lang="en-IN" dirty="0"/>
                    </a:p>
                  </a:txBody>
                  <a:tcPr/>
                </a:tc>
                <a:extLst>
                  <a:ext uri="{0D108BD9-81ED-4DB2-BD59-A6C34878D82A}">
                    <a16:rowId xmlns:a16="http://schemas.microsoft.com/office/drawing/2014/main" val="10000"/>
                  </a:ext>
                </a:extLst>
              </a:tr>
              <a:tr h="3151659">
                <a:tc>
                  <a:txBody>
                    <a:bodyPr/>
                    <a:lstStyle/>
                    <a:p>
                      <a:r>
                        <a:rPr lang="en-US" dirty="0"/>
                        <a:t>WASTE SHARPS INCLUDING METALS- NEEDLES, SYRINGES</a:t>
                      </a:r>
                      <a:r>
                        <a:rPr lang="en-US" baseline="0" dirty="0"/>
                        <a:t> WITH FIXED NEEDLES, NEEDLES FROM NEEDLE TIP CUTTER OR BURNER, SCALPELS, BLADES, OTHER SHARP OBJECTS THAT MAY CAUSE PUNCTURE AND CUTS. THIS INCLUDES BOTH USED, DISCARDED AND CONTAMINATED METAL SHARPS.</a:t>
                      </a:r>
                      <a:endParaRPr lang="en-IN" dirty="0"/>
                    </a:p>
                  </a:txBody>
                  <a:tcPr/>
                </a:tc>
                <a:tc>
                  <a:txBody>
                    <a:bodyPr/>
                    <a:lstStyle/>
                    <a:p>
                      <a:r>
                        <a:rPr lang="en-US" dirty="0"/>
                        <a:t>AUTOCLAVING/ DRY HEAT</a:t>
                      </a:r>
                      <a:r>
                        <a:rPr lang="en-US" baseline="0" dirty="0"/>
                        <a:t> STERILIZATION FOLLOWED BY SHREDDING OR MUTILATION OR ENCAPSULATION IN METAL CONTAINER OR CEMENT CONCRETE; COMBINATION OF SHREDDING CUM AUTOCLAVING AND SENT FOR FINAL DISPOSAL TO IRON FOUNDRIES OR SANITARY LANDFILL OR DESIGNATED CONCRETE WASTE SHARP PIT.</a:t>
                      </a:r>
                      <a:endParaRPr lang="en-IN" dirty="0"/>
                    </a:p>
                  </a:txBody>
                  <a:tcPr/>
                </a:tc>
                <a:extLst>
                  <a:ext uri="{0D108BD9-81ED-4DB2-BD59-A6C34878D82A}">
                    <a16:rowId xmlns:a16="http://schemas.microsoft.com/office/drawing/2014/main" val="10001"/>
                  </a:ext>
                </a:extLst>
              </a:tr>
              <a:tr h="375933">
                <a:tc>
                  <a:txBody>
                    <a:bodyPr/>
                    <a:lstStyle/>
                    <a:p>
                      <a:endParaRPr lang="en-IN"/>
                    </a:p>
                  </a:txBody>
                  <a:tcPr/>
                </a:tc>
                <a:tc>
                  <a:txBody>
                    <a:bodyPr/>
                    <a:lstStyle/>
                    <a:p>
                      <a:endParaRPr lang="en-IN" dirty="0"/>
                    </a:p>
                  </a:txBody>
                  <a:tcPr/>
                </a:tc>
                <a:extLst>
                  <a:ext uri="{0D108BD9-81ED-4DB2-BD59-A6C34878D82A}">
                    <a16:rowId xmlns:a16="http://schemas.microsoft.com/office/drawing/2014/main" val="10002"/>
                  </a:ext>
                </a:extLst>
              </a:tr>
            </a:tbl>
          </a:graphicData>
        </a:graphic>
      </p:graphicFrame>
      <p:sp>
        <p:nvSpPr>
          <p:cNvPr id="5" name="TextBox 4"/>
          <p:cNvSpPr txBox="1"/>
          <p:nvPr/>
        </p:nvSpPr>
        <p:spPr>
          <a:xfrm>
            <a:off x="611560" y="1268760"/>
            <a:ext cx="8064896" cy="646331"/>
          </a:xfrm>
          <a:prstGeom prst="rect">
            <a:avLst/>
          </a:prstGeom>
          <a:noFill/>
        </p:spPr>
        <p:txBody>
          <a:bodyPr wrap="square" rtlCol="0">
            <a:spAutoFit/>
          </a:bodyPr>
          <a:lstStyle/>
          <a:p>
            <a:r>
              <a:rPr lang="en-US" dirty="0"/>
              <a:t>TYPE OF BAG/ CONTAINER- PUNCTURE PROOF, LEAK PROOF, TAMPER PROOF CONTAINERS</a:t>
            </a:r>
            <a:endParaRPr lang="en-IN"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20080"/>
          </a:xfrm>
        </p:spPr>
        <p:txBody>
          <a:bodyPr>
            <a:normAutofit/>
          </a:bodyPr>
          <a:lstStyle/>
          <a:p>
            <a:r>
              <a:rPr lang="en-US" sz="3200" b="1" i="1" dirty="0"/>
              <a:t>BLUE CATEGORY</a:t>
            </a:r>
            <a:endParaRPr lang="en-IN" sz="3200" b="1" i="1" dirty="0"/>
          </a:p>
        </p:txBody>
      </p:sp>
      <p:graphicFrame>
        <p:nvGraphicFramePr>
          <p:cNvPr id="4" name="Content Placeholder 3"/>
          <p:cNvGraphicFramePr>
            <a:graphicFrameLocks noGrp="1"/>
          </p:cNvGraphicFramePr>
          <p:nvPr>
            <p:ph idx="1"/>
          </p:nvPr>
        </p:nvGraphicFramePr>
        <p:xfrm>
          <a:off x="457200" y="2492896"/>
          <a:ext cx="8229600" cy="3456383"/>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756084">
                <a:tc>
                  <a:txBody>
                    <a:bodyPr/>
                    <a:lstStyle/>
                    <a:p>
                      <a:r>
                        <a:rPr lang="en-US" dirty="0"/>
                        <a:t>TYPE OF WASTE</a:t>
                      </a:r>
                      <a:endParaRPr lang="en-IN" dirty="0"/>
                    </a:p>
                  </a:txBody>
                  <a:tcPr/>
                </a:tc>
                <a:tc>
                  <a:txBody>
                    <a:bodyPr/>
                    <a:lstStyle/>
                    <a:p>
                      <a:r>
                        <a:rPr lang="en-US" dirty="0"/>
                        <a:t>TREATMENT AND DISPOSAL OPTION</a:t>
                      </a:r>
                      <a:endParaRPr lang="en-IN" dirty="0"/>
                    </a:p>
                  </a:txBody>
                  <a:tcPr/>
                </a:tc>
                <a:extLst>
                  <a:ext uri="{0D108BD9-81ED-4DB2-BD59-A6C34878D82A}">
                    <a16:rowId xmlns:a16="http://schemas.microsoft.com/office/drawing/2014/main" val="10000"/>
                  </a:ext>
                </a:extLst>
              </a:tr>
              <a:tr h="2700299">
                <a:tc>
                  <a:txBody>
                    <a:bodyPr/>
                    <a:lstStyle/>
                    <a:p>
                      <a:r>
                        <a:rPr lang="en-US" dirty="0"/>
                        <a:t>GLASSWARE- BROKEN OR DISCARDED AND CONTAMINATED GLASS</a:t>
                      </a:r>
                      <a:r>
                        <a:rPr lang="en-US" baseline="0" dirty="0"/>
                        <a:t> INCLUDING MEDI</a:t>
                      </a:r>
                      <a:r>
                        <a:rPr lang="en-US" dirty="0"/>
                        <a:t>CINE</a:t>
                      </a:r>
                      <a:r>
                        <a:rPr lang="en-US" baseline="0" dirty="0"/>
                        <a:t> </a:t>
                      </a:r>
                      <a:r>
                        <a:rPr lang="en-US" dirty="0"/>
                        <a:t>VIALS AND AMPOULES EXCEPT THOSE CONTAMINATED WITH CYTOTOXIC WASTES</a:t>
                      </a:r>
                    </a:p>
                    <a:p>
                      <a:endParaRPr lang="en-US" dirty="0"/>
                    </a:p>
                    <a:p>
                      <a:r>
                        <a:rPr lang="en-US" dirty="0"/>
                        <a:t>METALLIC BODY IMPLANTS.</a:t>
                      </a:r>
                      <a:endParaRPr lang="en-IN" dirty="0"/>
                    </a:p>
                  </a:txBody>
                  <a:tcPr/>
                </a:tc>
                <a:tc>
                  <a:txBody>
                    <a:bodyPr/>
                    <a:lstStyle/>
                    <a:p>
                      <a:r>
                        <a:rPr lang="en-US" dirty="0"/>
                        <a:t>DISINFECTION BY SOAKING THE WASHED GLASS WASTE AFTER CLEANING WITH DETERGENT AND SODIUM HYPOCHLORITE TREATMENT OR THROUGH AUTOCLAVING OR MICROWAVING OR HYDROCLAVING</a:t>
                      </a:r>
                      <a:r>
                        <a:rPr lang="en-US" baseline="0" dirty="0"/>
                        <a:t> AND THEN SENT FOR RECYCLING.</a:t>
                      </a:r>
                      <a:endParaRPr lang="en-IN" dirty="0"/>
                    </a:p>
                  </a:txBody>
                  <a:tcPr/>
                </a:tc>
                <a:extLst>
                  <a:ext uri="{0D108BD9-81ED-4DB2-BD59-A6C34878D82A}">
                    <a16:rowId xmlns:a16="http://schemas.microsoft.com/office/drawing/2014/main" val="10001"/>
                  </a:ext>
                </a:extLst>
              </a:tr>
            </a:tbl>
          </a:graphicData>
        </a:graphic>
      </p:graphicFrame>
      <p:sp>
        <p:nvSpPr>
          <p:cNvPr id="5" name="TextBox 4"/>
          <p:cNvSpPr txBox="1"/>
          <p:nvPr/>
        </p:nvSpPr>
        <p:spPr>
          <a:xfrm>
            <a:off x="395536" y="1484784"/>
            <a:ext cx="8280920" cy="646331"/>
          </a:xfrm>
          <a:prstGeom prst="rect">
            <a:avLst/>
          </a:prstGeom>
          <a:noFill/>
        </p:spPr>
        <p:txBody>
          <a:bodyPr wrap="square" rtlCol="0">
            <a:spAutoFit/>
          </a:bodyPr>
          <a:lstStyle/>
          <a:p>
            <a:r>
              <a:rPr lang="en-US" dirty="0"/>
              <a:t>TYPE OF CONTAINER- CARDBOARD BOXES WITH BLUE COLOURED MARKING</a:t>
            </a:r>
            <a:endParaRPr lang="en-IN"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RUMI\Pictures\Screenshot_2017-11-23-20-45-51-1.pn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fontScale="92500" lnSpcReduction="10000"/>
          </a:bodyPr>
          <a:lstStyle/>
          <a:p>
            <a:r>
              <a:rPr lang="en-US" dirty="0">
                <a:latin typeface="Times New Roman" pitchFamily="18" charset="0"/>
                <a:cs typeface="Times New Roman" pitchFamily="18" charset="0"/>
              </a:rPr>
              <a:t>All plastic bags shall be as per BIS standards.</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Chemical treatment using at least 10% sodium hypochlorite having 30% residual chlorine for twenty minutes or any other equivalent chemical reagent.</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Mutilation/ shredding must be to an extent to prevent unauthorized reuse.</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There will be no chemical pre treatment before incineration, except for microbiological, lab and highly infectious waste.</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Dead fetus below viability period can be considered as human anatomical waste.</a:t>
            </a:r>
            <a:endParaRPr lang="en-IN"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559896"/>
          </a:xfrm>
        </p:spPr>
        <p:txBody>
          <a:bodyPr>
            <a:normAutofit lnSpcReduction="10000"/>
          </a:bodyPr>
          <a:lstStyle/>
          <a:p>
            <a:r>
              <a:rPr lang="en-US" dirty="0" err="1">
                <a:latin typeface="Times New Roman" pitchFamily="18" charset="0"/>
                <a:cs typeface="Times New Roman" pitchFamily="18" charset="0"/>
              </a:rPr>
              <a:t>Cytotoxic</a:t>
            </a:r>
            <a:r>
              <a:rPr lang="en-US" dirty="0">
                <a:latin typeface="Times New Roman" pitchFamily="18" charset="0"/>
                <a:cs typeface="Times New Roman" pitchFamily="18" charset="0"/>
              </a:rPr>
              <a:t> drugs shall not be handed over to unauthorized person under any circumstances.</a:t>
            </a: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On site pre treatment of lab waste, microbiological waste, blood samples, blood bags should be disinfected or sterilized as per WHO and NACO guidelines.</a:t>
            </a: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Household biomedical waste during health care activities shall be segregated and handed over in separate bags to municipal waste collectors. Urban local bodies shall have tie up with the common bio medical waste treatment and disposal facility to pick up this waste from the material recovery facility or from the household directly for final disposal.</a:t>
            </a:r>
            <a:endParaRPr lang="en-IN" dirty="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a:t>THE BMW RULES, 2016 SPECIFIES THE NEED OF PRE- TREATMENT</a:t>
            </a:r>
            <a:endParaRPr lang="en-IN" sz="3200" b="1" i="1" dirty="0"/>
          </a:p>
        </p:txBody>
      </p:sp>
      <p:sp>
        <p:nvSpPr>
          <p:cNvPr id="3" name="Content Placeholder 2"/>
          <p:cNvSpPr>
            <a:spLocks noGrp="1"/>
          </p:cNvSpPr>
          <p:nvPr>
            <p:ph idx="1"/>
          </p:nvPr>
        </p:nvSpPr>
        <p:spPr>
          <a:xfrm>
            <a:off x="457200" y="2132856"/>
            <a:ext cx="8229600" cy="4191744"/>
          </a:xfrm>
        </p:spPr>
        <p:txBody>
          <a:bodyPr/>
          <a:lstStyle/>
          <a:p>
            <a:pPr algn="just"/>
            <a:r>
              <a:rPr lang="en-US" dirty="0">
                <a:latin typeface="Times New Roman" pitchFamily="18" charset="0"/>
                <a:cs typeface="Times New Roman" pitchFamily="18" charset="0"/>
              </a:rPr>
              <a:t>On site pre treatment of laboratory waste, microbiological waste.</a:t>
            </a:r>
          </a:p>
          <a:p>
            <a:pPr algn="just"/>
            <a:endParaRPr lang="en-US" dirty="0">
              <a:latin typeface="Times New Roman" pitchFamily="18" charset="0"/>
              <a:cs typeface="Times New Roman" pitchFamily="18" charset="0"/>
            </a:endParaRPr>
          </a:p>
          <a:p>
            <a:pPr algn="just">
              <a:buNone/>
            </a:pPr>
            <a:endParaRPr lang="en-US" dirty="0">
              <a:latin typeface="Times New Roman" pitchFamily="18" charset="0"/>
              <a:cs typeface="Times New Roman" pitchFamily="18" charset="0"/>
            </a:endParaRPr>
          </a:p>
          <a:p>
            <a:pPr algn="just"/>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Blood samples, blood bags should be disinfected or sterilized as per the Guidelines of WHO or NACO and then given to the common bio medical waste treatment and disposal facility.</a:t>
            </a:r>
            <a:endParaRPr lang="en-IN"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648072"/>
          </a:xfrm>
        </p:spPr>
        <p:txBody>
          <a:bodyPr>
            <a:normAutofit/>
          </a:bodyPr>
          <a:lstStyle/>
          <a:p>
            <a:r>
              <a:rPr lang="en-US" sz="3200" b="1" i="1" dirty="0"/>
              <a:t>SALIENT FEATURES OF BMW RULES, 2016</a:t>
            </a:r>
            <a:endParaRPr lang="en-IN" sz="3200" b="1" i="1" dirty="0"/>
          </a:p>
        </p:txBody>
      </p:sp>
      <p:sp>
        <p:nvSpPr>
          <p:cNvPr id="3" name="Content Placeholder 2"/>
          <p:cNvSpPr>
            <a:spLocks noGrp="1"/>
          </p:cNvSpPr>
          <p:nvPr>
            <p:ph idx="1"/>
          </p:nvPr>
        </p:nvSpPr>
        <p:spPr>
          <a:xfrm>
            <a:off x="457200" y="1268760"/>
            <a:ext cx="8229600" cy="5055840"/>
          </a:xfrm>
        </p:spPr>
        <p:txBody>
          <a:bodyPr>
            <a:normAutofit fontScale="85000" lnSpcReduction="10000"/>
          </a:bodyPr>
          <a:lstStyle/>
          <a:p>
            <a:pPr algn="just"/>
            <a:r>
              <a:rPr lang="en-US" dirty="0">
                <a:latin typeface="Times New Roman" pitchFamily="18" charset="0"/>
                <a:cs typeface="Times New Roman" pitchFamily="18" charset="0"/>
              </a:rPr>
              <a:t>Duties of the occupier are elaborated.</a:t>
            </a:r>
          </a:p>
          <a:p>
            <a:pPr algn="just">
              <a:buNone/>
            </a:pPr>
            <a:endParaRPr lang="en-US" dirty="0">
              <a:latin typeface="Times New Roman" pitchFamily="18" charset="0"/>
              <a:cs typeface="Times New Roman" pitchFamily="18" charset="0"/>
            </a:endParaRPr>
          </a:p>
          <a:p>
            <a:pPr algn="just">
              <a:buFont typeface="Wingdings" pitchFamily="2" charset="2"/>
              <a:buChar char="Ø"/>
            </a:pPr>
            <a:r>
              <a:rPr lang="en-US" dirty="0">
                <a:latin typeface="Times New Roman" pitchFamily="18" charset="0"/>
                <a:cs typeface="Times New Roman" pitchFamily="18" charset="0"/>
              </a:rPr>
              <a:t>Take all necessary steps to ensure that bio-medical waste is handled without any adverse effect to human and health and the environment in accordance with these rules.</a:t>
            </a:r>
          </a:p>
          <a:p>
            <a:pPr algn="just">
              <a:buFont typeface="Wingdings" pitchFamily="2" charset="2"/>
              <a:buChar char="Ø"/>
            </a:pPr>
            <a:endParaRPr lang="en-US" dirty="0">
              <a:latin typeface="Times New Roman" pitchFamily="18" charset="0"/>
              <a:cs typeface="Times New Roman" pitchFamily="18" charset="0"/>
            </a:endParaRPr>
          </a:p>
          <a:p>
            <a:pPr algn="just">
              <a:buFont typeface="Wingdings" pitchFamily="2" charset="2"/>
              <a:buChar char="Ø"/>
            </a:pPr>
            <a:r>
              <a:rPr lang="en-US" dirty="0">
                <a:latin typeface="Times New Roman" pitchFamily="18" charset="0"/>
                <a:cs typeface="Times New Roman" pitchFamily="18" charset="0"/>
              </a:rPr>
              <a:t>Make a provision within the premises for a safe, ventilated and secured location for storage of segregated BMW in </a:t>
            </a:r>
            <a:r>
              <a:rPr lang="en-US" dirty="0" err="1">
                <a:latin typeface="Times New Roman" pitchFamily="18" charset="0"/>
                <a:cs typeface="Times New Roman" pitchFamily="18" charset="0"/>
              </a:rPr>
              <a:t>coloured</a:t>
            </a:r>
            <a:r>
              <a:rPr lang="en-US" dirty="0">
                <a:latin typeface="Times New Roman" pitchFamily="18" charset="0"/>
                <a:cs typeface="Times New Roman" pitchFamily="18" charset="0"/>
              </a:rPr>
              <a:t> bags or containers in the manner as specified in the Schedule 1, to ensure that there shall be no secondary handling, pilferage of recyclables or inadvertent scattering or spillage by animals and the BMW from such place or premises shall be directly transported in the manner as prescribed in these rules to the common bio-medical waste treatment facility or for the appropriate treatment and disposal, as the case may be, in the manner as prescribed in Schedule 1</a:t>
            </a:r>
            <a:endParaRPr lang="en-IN"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559896"/>
          </a:xfrm>
        </p:spPr>
        <p:txBody>
          <a:bodyPr>
            <a:normAutofit fontScale="92500" lnSpcReduction="20000"/>
          </a:bodyPr>
          <a:lstStyle/>
          <a:p>
            <a:pPr algn="just"/>
            <a:r>
              <a:rPr lang="en-US" dirty="0">
                <a:latin typeface="Times New Roman" pitchFamily="18" charset="0"/>
                <a:cs typeface="Times New Roman" pitchFamily="18" charset="0"/>
              </a:rPr>
              <a:t>Pre-treat the laboratory waste, microbiological waste, blood samples and blood bags through disinfection and sterilization on site in the manner as prescribed by the WHO or NACO guidelines and then send to the common bio-medical waste treatment facility for final disposal.</a:t>
            </a:r>
          </a:p>
          <a:p>
            <a:pPr algn="just"/>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Phase out use of chlorinated plastic bags, gloves and blood bags within two years from the date of notification of these rules.</a:t>
            </a:r>
          </a:p>
          <a:p>
            <a:pPr algn="just"/>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Provide training to all it’s health care workers and others involved in handling of bio-medical waste at the time of induction and thereafter at least once every year and the details of training programs conducted, number of personnel trained and number of personnel not undergone any training shall be provided in the Annual Report.</a:t>
            </a:r>
            <a:endParaRPr lang="en-IN"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559896"/>
          </a:xfrm>
        </p:spPr>
        <p:txBody>
          <a:bodyPr>
            <a:normAutofit/>
          </a:bodyPr>
          <a:lstStyle/>
          <a:p>
            <a:pPr algn="just"/>
            <a:r>
              <a:rPr lang="en-US" sz="2400" dirty="0">
                <a:latin typeface="Times New Roman" pitchFamily="18" charset="0"/>
                <a:cs typeface="Times New Roman" pitchFamily="18" charset="0"/>
              </a:rPr>
              <a:t>Immunize all it’s health care workers and others involved in handling of bio-medical waste for protection against diseases including Hepatitis B and Tetanus that are likely to be transmitted by handling of bio-medical waste, in the manner as prescribed in the National Immunization Policy or the guidelines of the Ministry of Health and Family Welfare issued from time to time.</a:t>
            </a:r>
          </a:p>
          <a:p>
            <a:pPr algn="just"/>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Establish a bar code system for bags and containers containing bio-medical waste to be sent out of the premises or place for any purpose within one year from the date of the notification of these rules.</a:t>
            </a:r>
            <a:endParaRPr lang="en-IN" sz="2400" dirty="0">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792088"/>
          </a:xfrm>
        </p:spPr>
        <p:txBody>
          <a:bodyPr>
            <a:normAutofit/>
          </a:bodyPr>
          <a:lstStyle/>
          <a:p>
            <a:r>
              <a:rPr lang="en-US" sz="3200" b="1" i="1" dirty="0"/>
              <a:t>GOOD BMW STORAGE SITE </a:t>
            </a:r>
            <a:endParaRPr lang="en-IN" sz="3200" b="1" i="1" dirty="0"/>
          </a:p>
        </p:txBody>
      </p:sp>
      <p:pic>
        <p:nvPicPr>
          <p:cNvPr id="1026" name="Picture 2" descr="D:\RUMI\Pictures\20171122_231906-1.jpg"/>
          <p:cNvPicPr>
            <a:picLocks noGrp="1" noChangeAspect="1" noChangeArrowheads="1"/>
          </p:cNvPicPr>
          <p:nvPr>
            <p:ph idx="1"/>
          </p:nvPr>
        </p:nvPicPr>
        <p:blipFill>
          <a:blip r:embed="rId2" cstate="print"/>
          <a:srcRect/>
          <a:stretch>
            <a:fillRect/>
          </a:stretch>
        </p:blipFill>
        <p:spPr bwMode="auto">
          <a:xfrm>
            <a:off x="611560" y="1628801"/>
            <a:ext cx="7920880" cy="46958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RUMI\Pictures\Screenshot_2017-11-23-14-16-22-1.png"/>
          <p:cNvPicPr>
            <a:picLocks noGrp="1" noChangeAspect="1" noChangeArrowheads="1"/>
          </p:cNvPicPr>
          <p:nvPr>
            <p:ph idx="1"/>
          </p:nvPr>
        </p:nvPicPr>
        <p:blipFill>
          <a:blip r:embed="rId2" cstate="print"/>
          <a:srcRect/>
          <a:stretch>
            <a:fillRect/>
          </a:stretch>
        </p:blipFill>
        <p:spPr bwMode="auto">
          <a:xfrm>
            <a:off x="755576" y="764705"/>
            <a:ext cx="7632847" cy="5559896"/>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2856"/>
            <a:ext cx="8229600" cy="4191744"/>
          </a:xfrm>
        </p:spPr>
        <p:txBody>
          <a:bodyPr/>
          <a:lstStyle/>
          <a:p>
            <a:pPr>
              <a:buNone/>
            </a:pPr>
            <a:r>
              <a:rPr lang="en-US" i="1" dirty="0"/>
              <a:t>    REPORT FOR ANY ACCIDENT AS PER BMW RULE</a:t>
            </a:r>
          </a:p>
          <a:p>
            <a:pPr>
              <a:buNone/>
            </a:pPr>
            <a:r>
              <a:rPr lang="en-US" i="1" dirty="0"/>
              <a:t>               (AS PER FORM I OF THE RULES)</a:t>
            </a:r>
            <a:endParaRPr lang="en-IN" i="1" dirty="0"/>
          </a:p>
        </p:txBody>
      </p:sp>
      <p:sp>
        <p:nvSpPr>
          <p:cNvPr id="4" name="TextBox 3"/>
          <p:cNvSpPr txBox="1"/>
          <p:nvPr/>
        </p:nvSpPr>
        <p:spPr>
          <a:xfrm>
            <a:off x="395536" y="4725144"/>
            <a:ext cx="8568952" cy="369332"/>
          </a:xfrm>
          <a:prstGeom prst="rect">
            <a:avLst/>
          </a:prstGeom>
          <a:noFill/>
        </p:spPr>
        <p:txBody>
          <a:bodyPr wrap="square" rtlCol="0">
            <a:spAutoFit/>
          </a:bodyPr>
          <a:lstStyle/>
          <a:p>
            <a:r>
              <a:rPr lang="en-US" dirty="0"/>
              <a:t>DUTY OF A HEALTH INSTITUTION AS PER BMW MANAGEMENT RULES, 2016</a:t>
            </a:r>
            <a:endParaRPr lang="en-IN"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864096"/>
          </a:xfrm>
        </p:spPr>
        <p:txBody>
          <a:bodyPr>
            <a:normAutofit/>
          </a:bodyPr>
          <a:lstStyle/>
          <a:p>
            <a:r>
              <a:rPr lang="en-US" sz="3200" b="1" i="1" dirty="0"/>
              <a:t>CBMWTF RULES</a:t>
            </a:r>
            <a:endParaRPr lang="en-IN" sz="3200" b="1" i="1" dirty="0"/>
          </a:p>
        </p:txBody>
      </p:sp>
      <p:sp>
        <p:nvSpPr>
          <p:cNvPr id="3" name="Content Placeholder 2"/>
          <p:cNvSpPr>
            <a:spLocks noGrp="1"/>
          </p:cNvSpPr>
          <p:nvPr>
            <p:ph idx="1"/>
          </p:nvPr>
        </p:nvSpPr>
        <p:spPr>
          <a:xfrm>
            <a:off x="457200" y="1772816"/>
            <a:ext cx="8229600" cy="4551784"/>
          </a:xfrm>
        </p:spPr>
        <p:txBody>
          <a:bodyPr>
            <a:normAutofit/>
          </a:bodyPr>
          <a:lstStyle/>
          <a:p>
            <a:pPr algn="just"/>
            <a:r>
              <a:rPr lang="en-US" sz="2400" dirty="0">
                <a:latin typeface="Times New Roman" pitchFamily="18" charset="0"/>
                <a:cs typeface="Times New Roman" pitchFamily="18" charset="0"/>
              </a:rPr>
              <a:t>BMW Rules 2016 elaborated the duties of an operator of a CBMWTF.</a:t>
            </a:r>
          </a:p>
          <a:p>
            <a:pPr algn="just"/>
            <a:endParaRPr lang="en-US" sz="2400" dirty="0">
              <a:latin typeface="Times New Roman" pitchFamily="18" charset="0"/>
              <a:cs typeface="Times New Roman" pitchFamily="18" charset="0"/>
            </a:endParaRPr>
          </a:p>
          <a:p>
            <a:pPr algn="just">
              <a:buNone/>
            </a:pPr>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Operator of a common bio-medical waste treatment facility means a person who owns or controls a Common Bio-Medical Waste Treatment Facility (CBMWTF) for the collection, reception, storage, transport, treatment, disposal or any other form of handling of BMW.</a:t>
            </a:r>
            <a:endParaRPr lang="en-IN" sz="2400" dirty="0">
              <a:latin typeface="Times New Roman" pitchFamily="18" charset="0"/>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a:t>SERVICES TO BE PROVIDED BY THE OPERATOR OF THE CBMWTF</a:t>
            </a:r>
            <a:endParaRPr lang="en-IN" sz="3200" b="1" i="1" dirty="0"/>
          </a:p>
        </p:txBody>
      </p:sp>
      <p:sp>
        <p:nvSpPr>
          <p:cNvPr id="3" name="Content Placeholder 2"/>
          <p:cNvSpPr>
            <a:spLocks noGrp="1"/>
          </p:cNvSpPr>
          <p:nvPr>
            <p:ph idx="1"/>
          </p:nvPr>
        </p:nvSpPr>
        <p:spPr/>
        <p:txBody>
          <a:bodyPr>
            <a:normAutofit lnSpcReduction="10000"/>
          </a:bodyPr>
          <a:lstStyle/>
          <a:p>
            <a:pPr algn="just">
              <a:buNone/>
            </a:pPr>
            <a:r>
              <a:rPr lang="en-US" sz="2400" dirty="0">
                <a:latin typeface="Times New Roman" pitchFamily="18" charset="0"/>
                <a:cs typeface="Times New Roman" pitchFamily="18" charset="0"/>
              </a:rPr>
              <a:t>    It shall be the duty of every operator to</a:t>
            </a:r>
          </a:p>
          <a:p>
            <a:pPr algn="just">
              <a:buNone/>
            </a:pPr>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Take all necessary steps to ensure that the bio-medical waste collected from the occupier is transported, handled, stored, treated and disposed of, without any adverse effects to the human health and environment, in accordance with these rules and guidelines issued by the Central Government or as the case may be the Central Pollution Control Board from time to time.</a:t>
            </a:r>
          </a:p>
          <a:p>
            <a:pPr algn="just"/>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Establish bar coding system and global positioning system for handling of bio-medical waste within one year.</a:t>
            </a:r>
            <a:endParaRPr lang="en-IN" sz="2400" dirty="0">
              <a:latin typeface="Times New Roman" pitchFamily="18" charset="0"/>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lnSpcReduction="10000"/>
          </a:bodyPr>
          <a:lstStyle/>
          <a:p>
            <a:r>
              <a:rPr lang="en-US" dirty="0">
                <a:latin typeface="Times New Roman" pitchFamily="18" charset="0"/>
                <a:cs typeface="Times New Roman" pitchFamily="18" charset="0"/>
              </a:rPr>
              <a:t>Inform the prescribed authority immediately regarding the occupiers which are not handing over the segregated bio-medical waste in accordance with these rules.</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Provide training for all it’s workers involved in handling of bio-medical waste at the time of induction and at least once a year thereafter.</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Assist the occupier in training conducted by them for bio-medical waste management.</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Supply non-chlorinated plastic </a:t>
            </a:r>
            <a:r>
              <a:rPr lang="en-US" dirty="0" err="1">
                <a:latin typeface="Times New Roman" pitchFamily="18" charset="0"/>
                <a:cs typeface="Times New Roman" pitchFamily="18" charset="0"/>
              </a:rPr>
              <a:t>coloured</a:t>
            </a:r>
            <a:r>
              <a:rPr lang="en-US" dirty="0">
                <a:latin typeface="Times New Roman" pitchFamily="18" charset="0"/>
                <a:cs typeface="Times New Roman" pitchFamily="18" charset="0"/>
              </a:rPr>
              <a:t> bags to the occupier on chargeable basis, if required.</a:t>
            </a:r>
            <a:endParaRPr lang="en-IN"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8229600" cy="792088"/>
          </a:xfrm>
        </p:spPr>
        <p:txBody>
          <a:bodyPr>
            <a:normAutofit/>
          </a:bodyPr>
          <a:lstStyle/>
          <a:p>
            <a:r>
              <a:rPr lang="en-US" sz="3200" b="1" i="1" dirty="0"/>
              <a:t>CYTOTOXIC WASTE</a:t>
            </a:r>
            <a:endParaRPr lang="en-IN" sz="3200" b="1" i="1" dirty="0"/>
          </a:p>
        </p:txBody>
      </p:sp>
      <p:sp>
        <p:nvSpPr>
          <p:cNvPr id="3" name="Content Placeholder 2"/>
          <p:cNvSpPr>
            <a:spLocks noGrp="1"/>
          </p:cNvSpPr>
          <p:nvPr>
            <p:ph idx="1"/>
          </p:nvPr>
        </p:nvSpPr>
        <p:spPr/>
        <p:txBody>
          <a:bodyPr>
            <a:normAutofit/>
          </a:bodyPr>
          <a:lstStyle/>
          <a:p>
            <a:pPr algn="just"/>
            <a:r>
              <a:rPr lang="en-US" sz="2400" dirty="0" err="1">
                <a:latin typeface="Times New Roman" pitchFamily="18" charset="0"/>
                <a:cs typeface="Times New Roman" pitchFamily="18" charset="0"/>
              </a:rPr>
              <a:t>Cytotoxic</a:t>
            </a:r>
            <a:r>
              <a:rPr lang="en-US" sz="2400" dirty="0">
                <a:latin typeface="Times New Roman" pitchFamily="18" charset="0"/>
                <a:cs typeface="Times New Roman" pitchFamily="18" charset="0"/>
              </a:rPr>
              <a:t> waste is any material that may have come into contact with a </a:t>
            </a:r>
            <a:r>
              <a:rPr lang="en-US" sz="2400" dirty="0" err="1">
                <a:latin typeface="Times New Roman" pitchFamily="18" charset="0"/>
                <a:cs typeface="Times New Roman" pitchFamily="18" charset="0"/>
              </a:rPr>
              <a:t>cytotoxic</a:t>
            </a:r>
            <a:r>
              <a:rPr lang="en-US" sz="2400" dirty="0">
                <a:latin typeface="Times New Roman" pitchFamily="18" charset="0"/>
                <a:cs typeface="Times New Roman" pitchFamily="18" charset="0"/>
              </a:rPr>
              <a:t> drug.</a:t>
            </a:r>
          </a:p>
          <a:p>
            <a:pPr algn="just"/>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Has potential to cause carcinogenic effects.</a:t>
            </a:r>
          </a:p>
          <a:p>
            <a:pPr algn="just"/>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Should not be autoclaved.</a:t>
            </a:r>
          </a:p>
          <a:p>
            <a:pPr algn="just"/>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Should de segregated separately.</a:t>
            </a:r>
          </a:p>
          <a:p>
            <a:pPr algn="just"/>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Packaging must be labeled as </a:t>
            </a:r>
            <a:r>
              <a:rPr lang="en-US" sz="2400" dirty="0" err="1">
                <a:latin typeface="Times New Roman" pitchFamily="18" charset="0"/>
                <a:cs typeface="Times New Roman" pitchFamily="18" charset="0"/>
              </a:rPr>
              <a:t>cytotoxic</a:t>
            </a:r>
            <a:r>
              <a:rPr lang="en-US" sz="2400" dirty="0">
                <a:latin typeface="Times New Roman" pitchFamily="18" charset="0"/>
                <a:cs typeface="Times New Roman" pitchFamily="18" charset="0"/>
              </a:rPr>
              <a:t> waste.</a:t>
            </a:r>
          </a:p>
          <a:p>
            <a:endParaRPr lang="en-US" dirty="0"/>
          </a:p>
          <a:p>
            <a:endParaRPr lang="en-IN"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4744"/>
            <a:ext cx="8229600" cy="5199856"/>
          </a:xfrm>
        </p:spPr>
        <p:txBody>
          <a:bodyPr>
            <a:normAutofit/>
          </a:bodyPr>
          <a:lstStyle/>
          <a:p>
            <a:pPr>
              <a:buNone/>
            </a:pPr>
            <a:r>
              <a:rPr lang="en-US" sz="2400" dirty="0">
                <a:latin typeface="Times New Roman" pitchFamily="18" charset="0"/>
                <a:cs typeface="Times New Roman" pitchFamily="18" charset="0"/>
              </a:rPr>
              <a:t>    As per rules the bio medical waste bags/  containers shall have the label of Biohazard symbol</a:t>
            </a:r>
            <a:endParaRPr lang="en-IN" sz="2400" dirty="0">
              <a:latin typeface="Times New Roman" pitchFamily="18" charset="0"/>
              <a:cs typeface="Times New Roman" pitchFamily="18" charset="0"/>
            </a:endParaRPr>
          </a:p>
        </p:txBody>
      </p:sp>
      <p:pic>
        <p:nvPicPr>
          <p:cNvPr id="3074" name="Picture 2" descr="D:\RUMI\Pictures\Screenshot_2017-11-22-13-21-59-1.png"/>
          <p:cNvPicPr>
            <a:picLocks noChangeAspect="1" noChangeArrowheads="1"/>
          </p:cNvPicPr>
          <p:nvPr/>
        </p:nvPicPr>
        <p:blipFill>
          <a:blip r:embed="rId2" cstate="print"/>
          <a:srcRect/>
          <a:stretch>
            <a:fillRect/>
          </a:stretch>
        </p:blipFill>
        <p:spPr bwMode="auto">
          <a:xfrm>
            <a:off x="2339752" y="2636912"/>
            <a:ext cx="4896544" cy="3534718"/>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864096"/>
          </a:xfrm>
        </p:spPr>
        <p:txBody>
          <a:bodyPr>
            <a:normAutofit/>
          </a:bodyPr>
          <a:lstStyle/>
          <a:p>
            <a:r>
              <a:rPr lang="en-US" sz="3200" b="1" i="1" dirty="0"/>
              <a:t>STANDARDS FOR DEEP BURIAL</a:t>
            </a:r>
            <a:endParaRPr lang="en-IN" sz="3200" b="1" i="1" dirty="0"/>
          </a:p>
        </p:txBody>
      </p:sp>
      <p:sp>
        <p:nvSpPr>
          <p:cNvPr id="3" name="Content Placeholder 2"/>
          <p:cNvSpPr>
            <a:spLocks noGrp="1"/>
          </p:cNvSpPr>
          <p:nvPr>
            <p:ph idx="1"/>
          </p:nvPr>
        </p:nvSpPr>
        <p:spPr/>
        <p:txBody>
          <a:bodyPr>
            <a:normAutofit fontScale="92500" lnSpcReduction="20000"/>
          </a:bodyPr>
          <a:lstStyle/>
          <a:p>
            <a:r>
              <a:rPr lang="en-US" dirty="0">
                <a:latin typeface="Times New Roman" pitchFamily="18" charset="0"/>
                <a:cs typeface="Times New Roman" pitchFamily="18" charset="0"/>
              </a:rPr>
              <a:t>Unlined pit</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Depth- 2 </a:t>
            </a:r>
            <a:r>
              <a:rPr lang="en-US" dirty="0" err="1">
                <a:latin typeface="Times New Roman" pitchFamily="18" charset="0"/>
                <a:cs typeface="Times New Roman" pitchFamily="18" charset="0"/>
              </a:rPr>
              <a:t>metres</a:t>
            </a:r>
            <a:endParaRPr lang="en-US" dirty="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Width not specified</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Away from ground water sources</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Shed to protect from rain water</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Proper fencing.</a:t>
            </a:r>
            <a:endParaRPr lang="en-IN" dirty="0">
              <a:latin typeface="Times New Roman" pitchFamily="18" charset="0"/>
              <a:cs typeface="Times New Roman"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576064"/>
          </a:xfrm>
        </p:spPr>
        <p:txBody>
          <a:bodyPr>
            <a:normAutofit/>
          </a:bodyPr>
          <a:lstStyle/>
          <a:p>
            <a:r>
              <a:rPr lang="en-US" sz="3200" b="1" i="1" dirty="0"/>
              <a:t>PIT MAINTENANCE</a:t>
            </a:r>
            <a:endParaRPr lang="en-IN" sz="3200" b="1" i="1" dirty="0"/>
          </a:p>
        </p:txBody>
      </p:sp>
      <p:sp>
        <p:nvSpPr>
          <p:cNvPr id="3" name="Content Placeholder 2"/>
          <p:cNvSpPr>
            <a:spLocks noGrp="1"/>
          </p:cNvSpPr>
          <p:nvPr>
            <p:ph idx="1"/>
          </p:nvPr>
        </p:nvSpPr>
        <p:spPr>
          <a:xfrm>
            <a:off x="457200" y="1484784"/>
            <a:ext cx="4186808" cy="4839816"/>
          </a:xfrm>
        </p:spPr>
        <p:txBody>
          <a:bodyPr/>
          <a:lstStyle/>
          <a:p>
            <a:r>
              <a:rPr lang="en-US" dirty="0">
                <a:latin typeface="Times New Roman" pitchFamily="18" charset="0"/>
                <a:cs typeface="Times New Roman" pitchFamily="18" charset="0"/>
              </a:rPr>
              <a:t>Alternate layer of BMW and soil.</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Repeat daily till pit half filled.</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Add lime to about 50 cm from surface.</a:t>
            </a:r>
          </a:p>
          <a:p>
            <a:pPr>
              <a:buNone/>
            </a:pP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Cover the rest with soil.</a:t>
            </a:r>
            <a:endParaRPr lang="en-IN" dirty="0">
              <a:latin typeface="Times New Roman" pitchFamily="18" charset="0"/>
              <a:cs typeface="Times New Roman" pitchFamily="18" charset="0"/>
            </a:endParaRPr>
          </a:p>
        </p:txBody>
      </p:sp>
      <p:pic>
        <p:nvPicPr>
          <p:cNvPr id="4098" name="Picture 2" descr="D:\RUMI\Pictures\20171122_124915-1.jpg"/>
          <p:cNvPicPr>
            <a:picLocks noChangeAspect="1" noChangeArrowheads="1"/>
          </p:cNvPicPr>
          <p:nvPr/>
        </p:nvPicPr>
        <p:blipFill>
          <a:blip r:embed="rId2" cstate="print"/>
          <a:srcRect/>
          <a:stretch>
            <a:fillRect/>
          </a:stretch>
        </p:blipFill>
        <p:spPr bwMode="auto">
          <a:xfrm>
            <a:off x="5436096" y="1484784"/>
            <a:ext cx="3456384" cy="4752528"/>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1840" y="704088"/>
            <a:ext cx="5554960" cy="2868928"/>
          </a:xfrm>
        </p:spPr>
        <p:txBody>
          <a:bodyPr>
            <a:normAutofit/>
          </a:bodyPr>
          <a:lstStyle/>
          <a:p>
            <a:r>
              <a:rPr lang="en-US" sz="3600" b="1" i="1" dirty="0"/>
              <a:t>THANK YOU</a:t>
            </a:r>
            <a:endParaRPr lang="en-IN" sz="3600" b="1"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792088"/>
          </a:xfrm>
        </p:spPr>
        <p:txBody>
          <a:bodyPr>
            <a:normAutofit/>
          </a:bodyPr>
          <a:lstStyle/>
          <a:p>
            <a:r>
              <a:rPr lang="en-US" sz="3200" b="1" i="1" dirty="0"/>
              <a:t>PRESENT SCENARIO</a:t>
            </a:r>
            <a:endParaRPr lang="en-IN" sz="3200" b="1" i="1" dirty="0"/>
          </a:p>
        </p:txBody>
      </p:sp>
      <p:sp>
        <p:nvSpPr>
          <p:cNvPr id="3" name="Content Placeholder 2"/>
          <p:cNvSpPr>
            <a:spLocks noGrp="1"/>
          </p:cNvSpPr>
          <p:nvPr>
            <p:ph idx="1"/>
          </p:nvPr>
        </p:nvSpPr>
        <p:spPr>
          <a:xfrm>
            <a:off x="457200" y="1556792"/>
            <a:ext cx="8229600" cy="5301208"/>
          </a:xfrm>
        </p:spPr>
        <p:txBody>
          <a:bodyPr>
            <a:normAutofit lnSpcReduction="10000"/>
          </a:bodyPr>
          <a:lstStyle/>
          <a:p>
            <a:pPr algn="just">
              <a:buNone/>
            </a:pPr>
            <a:r>
              <a:rPr lang="en-US" sz="2400" dirty="0">
                <a:latin typeface="Times New Roman" pitchFamily="18" charset="0"/>
                <a:cs typeface="Times New Roman" pitchFamily="18" charset="0"/>
              </a:rPr>
              <a:t>    According to the Ministry of Environment, Forest &amp; Climate Change</a:t>
            </a:r>
          </a:p>
          <a:p>
            <a:pPr algn="just">
              <a:buNone/>
            </a:pPr>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Gross generation of BMW in India is 484 TPD from 168869 health care facilities, out of which 447 TPD is treated, which means that almost 38 TPD of the waste is left untreated and not disposed finding it’s way in dumps or water bodies and re-enters our system.</a:t>
            </a:r>
          </a:p>
          <a:p>
            <a:pPr algn="just">
              <a:buNone/>
            </a:pPr>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There are 198 CBMWF in operation and 28 are under construction.</a:t>
            </a:r>
          </a:p>
          <a:p>
            <a:pPr algn="just">
              <a:buNone/>
            </a:pPr>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2187o HCFs are having their own treatment facilities and 131837 HCFs are using the CBMWFs.</a:t>
            </a:r>
            <a:endParaRPr lang="en-IN" sz="24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936104"/>
          </a:xfrm>
        </p:spPr>
        <p:txBody>
          <a:bodyPr>
            <a:normAutofit/>
          </a:bodyPr>
          <a:lstStyle/>
          <a:p>
            <a:r>
              <a:rPr lang="en-US" sz="3200" b="1" i="1" dirty="0"/>
              <a:t>BMW MANAGEMENT RULES 2016</a:t>
            </a:r>
            <a:endParaRPr lang="en-IN" sz="3200" b="1" i="1" dirty="0"/>
          </a:p>
        </p:txBody>
      </p:sp>
      <p:sp>
        <p:nvSpPr>
          <p:cNvPr id="3" name="Content Placeholder 2"/>
          <p:cNvSpPr>
            <a:spLocks noGrp="1"/>
          </p:cNvSpPr>
          <p:nvPr>
            <p:ph idx="1"/>
          </p:nvPr>
        </p:nvSpPr>
        <p:spPr/>
        <p:txBody>
          <a:bodyPr>
            <a:normAutofit/>
          </a:bodyPr>
          <a:lstStyle/>
          <a:p>
            <a:r>
              <a:rPr lang="en-US" sz="2400" dirty="0">
                <a:latin typeface="Times New Roman" pitchFamily="18" charset="0"/>
                <a:cs typeface="Times New Roman" pitchFamily="18" charset="0"/>
              </a:rPr>
              <a:t>SCHEDULES 1-4</a:t>
            </a:r>
          </a:p>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FORMS 1-5</a:t>
            </a:r>
          </a:p>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RULES 1-18</a:t>
            </a:r>
            <a:endParaRPr lang="en-IN" sz="24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1008112"/>
          </a:xfrm>
        </p:spPr>
        <p:txBody>
          <a:bodyPr>
            <a:normAutofit/>
          </a:bodyPr>
          <a:lstStyle/>
          <a:p>
            <a:r>
              <a:rPr lang="en-US" sz="3200" b="1" i="1" dirty="0"/>
              <a:t>BMW RULES 1998 &amp; 2016</a:t>
            </a:r>
            <a:endParaRPr lang="en-IN" sz="3200" b="1" i="1" dirty="0"/>
          </a:p>
        </p:txBody>
      </p:sp>
      <p:pic>
        <p:nvPicPr>
          <p:cNvPr id="1026" name="Picture 2" descr="D:\RUMI\Pictures\Screenshot_2017-11-23-19-17-48-1.png"/>
          <p:cNvPicPr>
            <a:picLocks noGrp="1" noChangeAspect="1" noChangeArrowheads="1"/>
          </p:cNvPicPr>
          <p:nvPr>
            <p:ph idx="1"/>
          </p:nvPr>
        </p:nvPicPr>
        <p:blipFill>
          <a:blip r:embed="rId2" cstate="print"/>
          <a:srcRect/>
          <a:stretch>
            <a:fillRect/>
          </a:stretch>
        </p:blipFill>
        <p:spPr bwMode="auto">
          <a:xfrm>
            <a:off x="395536" y="1844824"/>
            <a:ext cx="8352927" cy="460851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864096"/>
          </a:xfrm>
        </p:spPr>
        <p:txBody>
          <a:bodyPr>
            <a:normAutofit/>
          </a:bodyPr>
          <a:lstStyle/>
          <a:p>
            <a:r>
              <a:rPr lang="en-US" sz="3200" b="1" i="1" dirty="0"/>
              <a:t>MANDATES OF BMW RULES, 2016</a:t>
            </a:r>
            <a:endParaRPr lang="en-IN" sz="3200" b="1" i="1" dirty="0"/>
          </a:p>
        </p:txBody>
      </p:sp>
      <p:sp>
        <p:nvSpPr>
          <p:cNvPr id="3" name="Content Placeholder 2"/>
          <p:cNvSpPr>
            <a:spLocks noGrp="1"/>
          </p:cNvSpPr>
          <p:nvPr>
            <p:ph idx="1"/>
          </p:nvPr>
        </p:nvSpPr>
        <p:spPr>
          <a:xfrm>
            <a:off x="457200" y="1844824"/>
            <a:ext cx="8229600" cy="4479776"/>
          </a:xfrm>
        </p:spPr>
        <p:txBody>
          <a:bodyPr/>
          <a:lstStyle/>
          <a:p>
            <a:pPr algn="just">
              <a:buNone/>
            </a:pPr>
            <a:r>
              <a:rPr lang="en-US" dirty="0"/>
              <a:t>   </a:t>
            </a:r>
            <a:r>
              <a:rPr lang="en-US" sz="2400" i="1" dirty="0">
                <a:latin typeface="Times New Roman" pitchFamily="18" charset="0"/>
                <a:cs typeface="Times New Roman" pitchFamily="18" charset="0"/>
              </a:rPr>
              <a:t>These rules shall be applied to all persons who generate, collect, receive, store, transport, treat, dispose or handle bio-medical waste in any form including hospitals, nursing homes, clinics, dispensaries, veterinary institutions, animal houses, pathological laboratories, blood banks, AYUSH hospitals, clinical establishments, research or educational institutions, health camps, medical or surgical camps, vaccination camps, blood donation camps, first aid rooms in schools, forensic laboratories and research laboratories</a:t>
            </a:r>
            <a:r>
              <a:rPr lang="en-US" dirty="0">
                <a:latin typeface="Times New Roman" pitchFamily="18" charset="0"/>
                <a:cs typeface="Times New Roman" pitchFamily="18" charset="0"/>
              </a:rPr>
              <a:t>.</a:t>
            </a:r>
            <a:endParaRPr lang="en-IN"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52704"/>
          </a:xfrm>
        </p:spPr>
        <p:txBody>
          <a:bodyPr>
            <a:noAutofit/>
          </a:bodyPr>
          <a:lstStyle/>
          <a:p>
            <a:r>
              <a:rPr lang="en-US" sz="3200" b="1" i="1" dirty="0"/>
              <a:t>HOW THE BMW RULES DEFINE HCF AND OCCUPIER</a:t>
            </a:r>
            <a:endParaRPr lang="en-IN" sz="3200" dirty="0"/>
          </a:p>
        </p:txBody>
      </p:sp>
      <p:sp>
        <p:nvSpPr>
          <p:cNvPr id="3" name="Content Placeholder 2"/>
          <p:cNvSpPr>
            <a:spLocks noGrp="1"/>
          </p:cNvSpPr>
          <p:nvPr>
            <p:ph idx="1"/>
          </p:nvPr>
        </p:nvSpPr>
        <p:spPr/>
        <p:txBody>
          <a:bodyPr>
            <a:noAutofit/>
          </a:bodyPr>
          <a:lstStyle/>
          <a:p>
            <a:pPr algn="just"/>
            <a:r>
              <a:rPr lang="en-US" sz="2400" dirty="0">
                <a:latin typeface="Times New Roman" pitchFamily="18" charset="0"/>
                <a:cs typeface="Times New Roman" pitchFamily="18" charset="0"/>
              </a:rPr>
              <a:t>Health Care Facility means a place where diagnosis, treatment or immunization of human being or animal is provided irrespective of type and size of health treatment system and research activity pertaining thereto.</a:t>
            </a:r>
          </a:p>
          <a:p>
            <a:pPr algn="just"/>
            <a:endParaRPr lang="en-US"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Occupier means a person having administrative control over the institution and the premises generating bio-medical waste, which includes a hospital,</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nursing home, clinic, dispensary, veterinary institution, animal house, pathological laboratory, blood bank, health care facility and clinical establishment, irrespective of their system of medicine and by whatever name they are called.</a:t>
            </a:r>
            <a:endParaRPr lang="en-IN" sz="24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792088"/>
          </a:xfrm>
        </p:spPr>
        <p:txBody>
          <a:bodyPr>
            <a:normAutofit/>
          </a:bodyPr>
          <a:lstStyle/>
          <a:p>
            <a:r>
              <a:rPr lang="en-US" sz="3200" b="1" i="1" dirty="0"/>
              <a:t>SCHEDULES UNDER BMW RULES, 2016</a:t>
            </a:r>
            <a:endParaRPr lang="en-IN" sz="3200" b="1" i="1" dirty="0"/>
          </a:p>
        </p:txBody>
      </p:sp>
      <p:graphicFrame>
        <p:nvGraphicFramePr>
          <p:cNvPr id="4" name="Content Placeholder 3"/>
          <p:cNvGraphicFramePr>
            <a:graphicFrameLocks noGrp="1"/>
          </p:cNvGraphicFramePr>
          <p:nvPr>
            <p:ph idx="1"/>
          </p:nvPr>
        </p:nvGraphicFramePr>
        <p:xfrm>
          <a:off x="457200" y="1700808"/>
          <a:ext cx="8229600" cy="4824535"/>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14147">
                <a:tc>
                  <a:txBody>
                    <a:bodyPr/>
                    <a:lstStyle/>
                    <a:p>
                      <a:r>
                        <a:rPr lang="en-US" sz="2000" dirty="0">
                          <a:latin typeface="Times New Roman" pitchFamily="18" charset="0"/>
                          <a:cs typeface="Times New Roman" pitchFamily="18" charset="0"/>
                        </a:rPr>
                        <a:t>SCHEDULE</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PURPOSE/APPLICATION</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1267761">
                <a:tc>
                  <a:txBody>
                    <a:bodyPr/>
                    <a:lstStyle/>
                    <a:p>
                      <a:r>
                        <a:rPr lang="en-US" sz="2000" dirty="0">
                          <a:latin typeface="Times New Roman" pitchFamily="18" charset="0"/>
                          <a:cs typeface="Times New Roman" pitchFamily="18" charset="0"/>
                        </a:rPr>
                        <a:t>SCHEDULE</a:t>
                      </a:r>
                      <a:r>
                        <a:rPr lang="en-US" sz="2000" baseline="0" dirty="0">
                          <a:latin typeface="Times New Roman" pitchFamily="18" charset="0"/>
                          <a:cs typeface="Times New Roman" pitchFamily="18" charset="0"/>
                        </a:rPr>
                        <a:t> 1</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BMW categories and their segregation, collection, treatment, processing and disposal options</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887433">
                <a:tc>
                  <a:txBody>
                    <a:bodyPr/>
                    <a:lstStyle/>
                    <a:p>
                      <a:r>
                        <a:rPr lang="en-US" sz="2000" dirty="0">
                          <a:latin typeface="Times New Roman" pitchFamily="18" charset="0"/>
                          <a:cs typeface="Times New Roman" pitchFamily="18" charset="0"/>
                        </a:rPr>
                        <a:t>SCHEDULE 2</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Standard for treatment and disposal of </a:t>
                      </a:r>
                      <a:r>
                        <a:rPr lang="en-US" sz="2000" baseline="0" dirty="0">
                          <a:latin typeface="Times New Roman" pitchFamily="18" charset="0"/>
                          <a:cs typeface="Times New Roman" pitchFamily="18" charset="0"/>
                        </a:rPr>
                        <a:t> BMW</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r h="887433">
                <a:tc>
                  <a:txBody>
                    <a:bodyPr/>
                    <a:lstStyle/>
                    <a:p>
                      <a:r>
                        <a:rPr lang="en-US" sz="2000" dirty="0">
                          <a:latin typeface="Times New Roman" pitchFamily="18" charset="0"/>
                          <a:cs typeface="Times New Roman" pitchFamily="18" charset="0"/>
                        </a:rPr>
                        <a:t>SCHEDULE 3</a:t>
                      </a:r>
                      <a:endParaRPr lang="en-IN" sz="2000" dirty="0">
                        <a:latin typeface="Times New Roman" pitchFamily="18" charset="0"/>
                        <a:cs typeface="Times New Roman" pitchFamily="18" charset="0"/>
                      </a:endParaRPr>
                    </a:p>
                  </a:txBody>
                  <a:tcPr/>
                </a:tc>
                <a:tc>
                  <a:txBody>
                    <a:bodyPr/>
                    <a:lstStyle/>
                    <a:p>
                      <a:r>
                        <a:rPr lang="en-US" sz="2000" dirty="0">
                          <a:latin typeface="Times New Roman" pitchFamily="18" charset="0"/>
                          <a:cs typeface="Times New Roman" pitchFamily="18" charset="0"/>
                        </a:rPr>
                        <a:t>List of prescribed authorities and corresponding duties</a:t>
                      </a:r>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3"/>
                  </a:ext>
                </a:extLst>
              </a:tr>
              <a:tr h="1267761">
                <a:tc>
                  <a:txBody>
                    <a:bodyPr/>
                    <a:lstStyle/>
                    <a:p>
                      <a:r>
                        <a:rPr lang="en-US" sz="2000" dirty="0">
                          <a:latin typeface="Times New Roman" pitchFamily="18" charset="0"/>
                          <a:cs typeface="Times New Roman" pitchFamily="18" charset="0"/>
                        </a:rPr>
                        <a:t>SCHEDULE 4</a:t>
                      </a:r>
                      <a:endParaRPr lang="en-IN" sz="20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Times New Roman" pitchFamily="18" charset="0"/>
                          <a:cs typeface="Times New Roman" pitchFamily="18" charset="0"/>
                        </a:rPr>
                        <a:t>Label for bio-medical waste</a:t>
                      </a:r>
                      <a:r>
                        <a:rPr lang="en-US" sz="2000" baseline="0" dirty="0">
                          <a:latin typeface="Times New Roman" pitchFamily="18" charset="0"/>
                          <a:cs typeface="Times New Roman" pitchFamily="18" charset="0"/>
                        </a:rPr>
                        <a:t> containers or bags</a:t>
                      </a:r>
                      <a:endParaRPr lang="en-IN" sz="2000" dirty="0">
                        <a:latin typeface="Times New Roman" pitchFamily="18" charset="0"/>
                        <a:cs typeface="Times New Roman" pitchFamily="18" charset="0"/>
                      </a:endParaRPr>
                    </a:p>
                    <a:p>
                      <a:endParaRPr lang="en-IN" sz="2000"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452</TotalTime>
  <Words>2139</Words>
  <Application>Microsoft Office PowerPoint</Application>
  <PresentationFormat>On-screen Show (4:3)</PresentationFormat>
  <Paragraphs>209</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Calibri</vt:lpstr>
      <vt:lpstr>Constantia</vt:lpstr>
      <vt:lpstr>Times New Roman</vt:lpstr>
      <vt:lpstr>Wingdings</vt:lpstr>
      <vt:lpstr>Wingdings 2</vt:lpstr>
      <vt:lpstr>Flow</vt:lpstr>
      <vt:lpstr>CURRENT SCENARIO OF BIO-MEDICAL WASTE RULES, 2016</vt:lpstr>
      <vt:lpstr>BIO-MEDICAL WASTE</vt:lpstr>
      <vt:lpstr>PowerPoint Presentation</vt:lpstr>
      <vt:lpstr>PRESENT SCENARIO</vt:lpstr>
      <vt:lpstr>BMW MANAGEMENT RULES 2016</vt:lpstr>
      <vt:lpstr>BMW RULES 1998 &amp; 2016</vt:lpstr>
      <vt:lpstr>MANDATES OF BMW RULES, 2016</vt:lpstr>
      <vt:lpstr>HOW THE BMW RULES DEFINE HCF AND OCCUPIER</vt:lpstr>
      <vt:lpstr>SCHEDULES UNDER BMW RULES, 2016</vt:lpstr>
      <vt:lpstr>SPECIFIED FORMS UNDER BMW RULES, 2016</vt:lpstr>
      <vt:lpstr>WASTE CATEGORIES AS PER BIO-MEDICAL WASTE RULES, 2016</vt:lpstr>
      <vt:lpstr>YELLOW CATEGORY BMW</vt:lpstr>
      <vt:lpstr>RED CATEGORY BMW</vt:lpstr>
      <vt:lpstr>WHITE CATEGORY BMW</vt:lpstr>
      <vt:lpstr>BLUE CATEGORY BMW</vt:lpstr>
      <vt:lpstr>CATEGORY WISE TREATMENT, PROCESSING AND DISPOSAL OPTIONS OF BIO-MEDICAL WASTES</vt:lpstr>
      <vt:lpstr>YELLOW CATEGORY</vt:lpstr>
      <vt:lpstr>PowerPoint Presentation</vt:lpstr>
      <vt:lpstr>RED CATEGORY</vt:lpstr>
      <vt:lpstr>WHITE CATEGORY</vt:lpstr>
      <vt:lpstr>BLUE CATEGORY</vt:lpstr>
      <vt:lpstr>PowerPoint Presentation</vt:lpstr>
      <vt:lpstr>PowerPoint Presentation</vt:lpstr>
      <vt:lpstr>PowerPoint Presentation</vt:lpstr>
      <vt:lpstr>THE BMW RULES, 2016 SPECIFIES THE NEED OF PRE- TREATMENT</vt:lpstr>
      <vt:lpstr>SALIENT FEATURES OF BMW RULES, 2016</vt:lpstr>
      <vt:lpstr>PowerPoint Presentation</vt:lpstr>
      <vt:lpstr>PowerPoint Presentation</vt:lpstr>
      <vt:lpstr>GOOD BMW STORAGE SITE </vt:lpstr>
      <vt:lpstr>PowerPoint Presentation</vt:lpstr>
      <vt:lpstr>CBMWTF RULES</vt:lpstr>
      <vt:lpstr>SERVICES TO BE PROVIDED BY THE OPERATOR OF THE CBMWTF</vt:lpstr>
      <vt:lpstr>PowerPoint Presentation</vt:lpstr>
      <vt:lpstr>CYTOTOXIC WASTE</vt:lpstr>
      <vt:lpstr>PowerPoint Presentation</vt:lpstr>
      <vt:lpstr>STANDARDS FOR DEEP BURIAL</vt:lpstr>
      <vt:lpstr>PIT MAINTENANCE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BIO-MEDICAL WASTE RULES, 2016</dc:title>
  <dc:creator>PANKAJ</dc:creator>
  <cp:lastModifiedBy>hp</cp:lastModifiedBy>
  <cp:revision>29</cp:revision>
  <dcterms:created xsi:type="dcterms:W3CDTF">2017-11-22T17:44:57Z</dcterms:created>
  <dcterms:modified xsi:type="dcterms:W3CDTF">2017-12-05T04:31:58Z</dcterms:modified>
</cp:coreProperties>
</file>